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Lilita One" charset="1" panose="02000000000000000000"/>
      <p:regular r:id="rId16"/>
    </p:embeddedFont>
    <p:embeddedFont>
      <p:font typeface="PT Sans" charset="1" panose="020B0503020203020204"/>
      <p:regular r:id="rId17"/>
    </p:embeddedFont>
    <p:embeddedFont>
      <p:font typeface="PT Sans Bold" charset="1" panose="020B07030202030202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1.png" Type="http://schemas.openxmlformats.org/officeDocument/2006/relationships/image"/><Relationship Id="rId5" Target="../media/image6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28.png" Type="http://schemas.openxmlformats.org/officeDocument/2006/relationships/image"/><Relationship Id="rId14" Target="../media/image29.svg" Type="http://schemas.openxmlformats.org/officeDocument/2006/relationships/image"/><Relationship Id="rId15" Target="../media/image30.png" Type="http://schemas.openxmlformats.org/officeDocument/2006/relationships/image"/><Relationship Id="rId16" Target="../media/image31.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jpe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2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34.png" Type="http://schemas.openxmlformats.org/officeDocument/2006/relationships/image"/><Relationship Id="rId9" Target="../media/image3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2" Target="../media/image26.png" Type="http://schemas.openxmlformats.org/officeDocument/2006/relationships/image"/><Relationship Id="rId3" Target="../media/image27.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2" Target="../media/image38.pn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44.png" Type="http://schemas.openxmlformats.org/officeDocument/2006/relationships/image"/><Relationship Id="rId9" Target="../media/image4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2" Target="../media/image46.png" Type="http://schemas.openxmlformats.org/officeDocument/2006/relationships/image"/><Relationship Id="rId3" Target="../media/image47.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0.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2" Target="../media/image54.png" Type="http://schemas.openxmlformats.org/officeDocument/2006/relationships/image"/><Relationship Id="rId3" Target="../media/image55.svg" Type="http://schemas.openxmlformats.org/officeDocument/2006/relationships/image"/><Relationship Id="rId4" Target="../media/image56.jpe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 Id="rId9" Target="../media/image5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4408"/>
            <a:ext cx="13249825" cy="10262592"/>
          </a:xfrm>
          <a:custGeom>
            <a:avLst/>
            <a:gdLst/>
            <a:ahLst/>
            <a:cxnLst/>
            <a:rect r="r" b="b" t="t" l="l"/>
            <a:pathLst>
              <a:path h="10262592" w="13249825">
                <a:moveTo>
                  <a:pt x="0" y="0"/>
                </a:moveTo>
                <a:lnTo>
                  <a:pt x="13249825" y="0"/>
                </a:lnTo>
                <a:lnTo>
                  <a:pt x="13249825" y="10262592"/>
                </a:lnTo>
                <a:lnTo>
                  <a:pt x="0" y="102625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900990" y="-1704871"/>
            <a:ext cx="17363364" cy="12631847"/>
          </a:xfrm>
          <a:custGeom>
            <a:avLst/>
            <a:gdLst/>
            <a:ahLst/>
            <a:cxnLst/>
            <a:rect r="r" b="b" t="t" l="l"/>
            <a:pathLst>
              <a:path h="12631847" w="17363364">
                <a:moveTo>
                  <a:pt x="0" y="0"/>
                </a:moveTo>
                <a:lnTo>
                  <a:pt x="17363365" y="0"/>
                </a:lnTo>
                <a:lnTo>
                  <a:pt x="17363365" y="12631848"/>
                </a:lnTo>
                <a:lnTo>
                  <a:pt x="0" y="126318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9144000" y="3592910"/>
            <a:ext cx="8052382" cy="2141061"/>
          </a:xfrm>
          <a:prstGeom prst="rect">
            <a:avLst/>
          </a:prstGeom>
        </p:spPr>
        <p:txBody>
          <a:bodyPr anchor="t" rtlCol="false" tIns="0" lIns="0" bIns="0" rIns="0">
            <a:spAutoFit/>
          </a:bodyPr>
          <a:lstStyle/>
          <a:p>
            <a:pPr algn="r">
              <a:lnSpc>
                <a:spcPts val="16572"/>
              </a:lnSpc>
            </a:pPr>
            <a:r>
              <a:rPr lang="en-US" sz="14796">
                <a:solidFill>
                  <a:srgbClr val="FFFFFF"/>
                </a:solidFill>
                <a:latin typeface="Lilita One"/>
              </a:rPr>
              <a:t>BIBIKE</a:t>
            </a:r>
          </a:p>
        </p:txBody>
      </p:sp>
      <p:sp>
        <p:nvSpPr>
          <p:cNvPr name="TextBox 5" id="5"/>
          <p:cNvSpPr txBox="true"/>
          <p:nvPr/>
        </p:nvSpPr>
        <p:spPr>
          <a:xfrm rot="0">
            <a:off x="11354830" y="5629196"/>
            <a:ext cx="2898223" cy="810364"/>
          </a:xfrm>
          <a:prstGeom prst="rect">
            <a:avLst/>
          </a:prstGeom>
        </p:spPr>
        <p:txBody>
          <a:bodyPr anchor="t" rtlCol="false" tIns="0" lIns="0" bIns="0" rIns="0">
            <a:spAutoFit/>
          </a:bodyPr>
          <a:lstStyle/>
          <a:p>
            <a:pPr algn="ctr">
              <a:lnSpc>
                <a:spcPts val="6520"/>
              </a:lnSpc>
              <a:spcBef>
                <a:spcPct val="0"/>
              </a:spcBef>
            </a:pPr>
            <a:r>
              <a:rPr lang="en-US" sz="4657">
                <a:solidFill>
                  <a:srgbClr val="A6A6A6"/>
                </a:solidFill>
                <a:latin typeface="Lilita One"/>
              </a:rPr>
              <a:t>BIBIKE LTD</a:t>
            </a:r>
          </a:p>
        </p:txBody>
      </p:sp>
      <p:sp>
        <p:nvSpPr>
          <p:cNvPr name="TextBox 6" id="6"/>
          <p:cNvSpPr txBox="true"/>
          <p:nvPr/>
        </p:nvSpPr>
        <p:spPr>
          <a:xfrm rot="0">
            <a:off x="11354830" y="6627936"/>
            <a:ext cx="5904470" cy="986155"/>
          </a:xfrm>
          <a:prstGeom prst="rect">
            <a:avLst/>
          </a:prstGeom>
        </p:spPr>
        <p:txBody>
          <a:bodyPr anchor="t" rtlCol="false" tIns="0" lIns="0" bIns="0" rIns="0">
            <a:spAutoFit/>
          </a:bodyPr>
          <a:lstStyle/>
          <a:p>
            <a:pPr algn="l">
              <a:lnSpc>
                <a:spcPts val="3919"/>
              </a:lnSpc>
              <a:spcBef>
                <a:spcPct val="0"/>
              </a:spcBef>
            </a:pPr>
            <a:r>
              <a:rPr lang="en-US" sz="2799">
                <a:solidFill>
                  <a:srgbClr val="D9D9D9"/>
                </a:solidFill>
                <a:latin typeface="Lilita One"/>
              </a:rPr>
              <a:t>AN INTELLIGENT INVENTORY MANAGEMENT SYSTEM</a:t>
            </a:r>
          </a:p>
        </p:txBody>
      </p:sp>
      <p:sp>
        <p:nvSpPr>
          <p:cNvPr name="Freeform 7" id="7"/>
          <p:cNvSpPr/>
          <p:nvPr/>
        </p:nvSpPr>
        <p:spPr>
          <a:xfrm flipH="true" flipV="false" rot="0">
            <a:off x="13037282" y="5345897"/>
            <a:ext cx="5835404" cy="5389791"/>
          </a:xfrm>
          <a:custGeom>
            <a:avLst/>
            <a:gdLst/>
            <a:ahLst/>
            <a:cxnLst/>
            <a:rect r="r" b="b" t="t" l="l"/>
            <a:pathLst>
              <a:path h="5389791" w="5835404">
                <a:moveTo>
                  <a:pt x="5835403" y="0"/>
                </a:moveTo>
                <a:lnTo>
                  <a:pt x="0" y="0"/>
                </a:lnTo>
                <a:lnTo>
                  <a:pt x="0" y="5389791"/>
                </a:lnTo>
                <a:lnTo>
                  <a:pt x="5835403" y="5389791"/>
                </a:lnTo>
                <a:lnTo>
                  <a:pt x="583540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1354830" y="-2546808"/>
            <a:ext cx="6973865" cy="6404333"/>
          </a:xfrm>
          <a:custGeom>
            <a:avLst/>
            <a:gdLst/>
            <a:ahLst/>
            <a:cxnLst/>
            <a:rect r="r" b="b" t="t" l="l"/>
            <a:pathLst>
              <a:path h="6404333" w="6973865">
                <a:moveTo>
                  <a:pt x="0" y="0"/>
                </a:moveTo>
                <a:lnTo>
                  <a:pt x="6973866" y="0"/>
                </a:lnTo>
                <a:lnTo>
                  <a:pt x="6973866" y="6404333"/>
                </a:lnTo>
                <a:lnTo>
                  <a:pt x="0" y="6404333"/>
                </a:lnTo>
                <a:lnTo>
                  <a:pt x="0" y="0"/>
                </a:lnTo>
                <a:close/>
              </a:path>
            </a:pathLst>
          </a:custGeom>
          <a:blipFill>
            <a:blip r:embed="rId8">
              <a:alphaModFix amt="6999"/>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7196382" y="4125130"/>
            <a:ext cx="1028700" cy="1030574"/>
          </a:xfrm>
          <a:custGeom>
            <a:avLst/>
            <a:gdLst/>
            <a:ahLst/>
            <a:cxnLst/>
            <a:rect r="r" b="b" t="t" l="l"/>
            <a:pathLst>
              <a:path h="1030574" w="1028700">
                <a:moveTo>
                  <a:pt x="0" y="0"/>
                </a:moveTo>
                <a:lnTo>
                  <a:pt x="1028700" y="0"/>
                </a:lnTo>
                <a:lnTo>
                  <a:pt x="1028700" y="1030574"/>
                </a:lnTo>
                <a:lnTo>
                  <a:pt x="0" y="10305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4408"/>
            <a:ext cx="13249825" cy="10262592"/>
          </a:xfrm>
          <a:custGeom>
            <a:avLst/>
            <a:gdLst/>
            <a:ahLst/>
            <a:cxnLst/>
            <a:rect r="r" b="b" t="t" l="l"/>
            <a:pathLst>
              <a:path h="10262592" w="13249825">
                <a:moveTo>
                  <a:pt x="0" y="0"/>
                </a:moveTo>
                <a:lnTo>
                  <a:pt x="13249825" y="0"/>
                </a:lnTo>
                <a:lnTo>
                  <a:pt x="13249825" y="10262592"/>
                </a:lnTo>
                <a:lnTo>
                  <a:pt x="0" y="102625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157090" y="-1401078"/>
            <a:ext cx="17363364" cy="12631847"/>
          </a:xfrm>
          <a:custGeom>
            <a:avLst/>
            <a:gdLst/>
            <a:ahLst/>
            <a:cxnLst/>
            <a:rect r="r" b="b" t="t" l="l"/>
            <a:pathLst>
              <a:path h="12631847" w="17363364">
                <a:moveTo>
                  <a:pt x="0" y="0"/>
                </a:moveTo>
                <a:lnTo>
                  <a:pt x="17363364" y="0"/>
                </a:lnTo>
                <a:lnTo>
                  <a:pt x="17363364" y="12631848"/>
                </a:lnTo>
                <a:lnTo>
                  <a:pt x="0" y="126318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8825335" y="3254296"/>
            <a:ext cx="8433965" cy="2679532"/>
          </a:xfrm>
          <a:prstGeom prst="rect">
            <a:avLst/>
          </a:prstGeom>
        </p:spPr>
        <p:txBody>
          <a:bodyPr anchor="t" rtlCol="false" tIns="0" lIns="0" bIns="0" rIns="0">
            <a:spAutoFit/>
          </a:bodyPr>
          <a:lstStyle/>
          <a:p>
            <a:pPr algn="r">
              <a:lnSpc>
                <a:spcPts val="10462"/>
              </a:lnSpc>
            </a:pPr>
            <a:r>
              <a:rPr lang="en-US" sz="9341">
                <a:solidFill>
                  <a:srgbClr val="FFFFFF"/>
                </a:solidFill>
                <a:latin typeface="Lilita One"/>
              </a:rPr>
              <a:t>THANKS FOR</a:t>
            </a:r>
          </a:p>
          <a:p>
            <a:pPr algn="r">
              <a:lnSpc>
                <a:spcPts val="10462"/>
              </a:lnSpc>
            </a:pPr>
            <a:r>
              <a:rPr lang="en-US" sz="9341">
                <a:solidFill>
                  <a:srgbClr val="FFFFFF"/>
                </a:solidFill>
                <a:latin typeface="Lilita One"/>
              </a:rPr>
              <a:t>WATCHING</a:t>
            </a:r>
          </a:p>
        </p:txBody>
      </p:sp>
      <p:sp>
        <p:nvSpPr>
          <p:cNvPr name="TextBox 5" id="5"/>
          <p:cNvSpPr txBox="true"/>
          <p:nvPr/>
        </p:nvSpPr>
        <p:spPr>
          <a:xfrm rot="0">
            <a:off x="13387066" y="6264670"/>
            <a:ext cx="3872234" cy="473413"/>
          </a:xfrm>
          <a:prstGeom prst="rect">
            <a:avLst/>
          </a:prstGeom>
        </p:spPr>
        <p:txBody>
          <a:bodyPr anchor="t" rtlCol="false" tIns="0" lIns="0" bIns="0" rIns="0">
            <a:spAutoFit/>
          </a:bodyPr>
          <a:lstStyle/>
          <a:p>
            <a:pPr algn="r">
              <a:lnSpc>
                <a:spcPts val="3831"/>
              </a:lnSpc>
            </a:pPr>
            <a:r>
              <a:rPr lang="en-US" sz="2736">
                <a:solidFill>
                  <a:srgbClr val="FFFFFF"/>
                </a:solidFill>
                <a:latin typeface="Lilita One"/>
              </a:rPr>
              <a:t>BIBIKE LTD</a:t>
            </a:r>
          </a:p>
        </p:txBody>
      </p:sp>
    </p:spTree>
  </p:cSld>
  <p:clrMapOvr>
    <a:masterClrMapping/>
  </p:clrMapOvr>
  <p:transition spd="fast">
    <p:cover dir="rd"/>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365660" y="1446627"/>
            <a:ext cx="7025771" cy="1718296"/>
          </a:xfrm>
          <a:prstGeom prst="rect">
            <a:avLst/>
          </a:prstGeom>
        </p:spPr>
        <p:txBody>
          <a:bodyPr anchor="t" rtlCol="false" tIns="0" lIns="0" bIns="0" rIns="0">
            <a:spAutoFit/>
          </a:bodyPr>
          <a:lstStyle/>
          <a:p>
            <a:pPr algn="l">
              <a:lnSpc>
                <a:spcPts val="6718"/>
              </a:lnSpc>
            </a:pPr>
            <a:r>
              <a:rPr lang="en-US" sz="5998">
                <a:solidFill>
                  <a:srgbClr val="000000"/>
                </a:solidFill>
                <a:latin typeface="Lilita One"/>
              </a:rPr>
              <a:t>PROBLEM STATEMENT</a:t>
            </a:r>
          </a:p>
        </p:txBody>
      </p:sp>
      <p:sp>
        <p:nvSpPr>
          <p:cNvPr name="TextBox 3" id="3"/>
          <p:cNvSpPr txBox="true"/>
          <p:nvPr/>
        </p:nvSpPr>
        <p:spPr>
          <a:xfrm rot="0">
            <a:off x="1365660" y="3735468"/>
            <a:ext cx="11445150" cy="4267200"/>
          </a:xfrm>
          <a:prstGeom prst="rect">
            <a:avLst/>
          </a:prstGeom>
        </p:spPr>
        <p:txBody>
          <a:bodyPr anchor="t" rtlCol="false" tIns="0" lIns="0" bIns="0" rIns="0">
            <a:spAutoFit/>
          </a:bodyPr>
          <a:lstStyle/>
          <a:p>
            <a:pPr algn="l">
              <a:lnSpc>
                <a:spcPts val="3750"/>
              </a:lnSpc>
            </a:pPr>
            <a:r>
              <a:rPr lang="en-US" sz="2500">
                <a:solidFill>
                  <a:srgbClr val="000000"/>
                </a:solidFill>
                <a:latin typeface="PT Sans"/>
              </a:rPr>
              <a:t>The problem we address is the inefficiency of current inventory management practices across diverse sectors such as retail, warehousing, manufacturing, and internal company operations. Many businesses struggle with manual and outdated systems that lack scalability, customization, and optimization capabilities. This results in frequent stockouts, excess inventory, and poor visibility throughout the supply chain. These issues lead to lost sales opportunities, increased carrying costs including storage expenses and depreciation, and operational inefficiencies such as delays, errors, and higher labor costs associated with manual inventory management processes.</a:t>
            </a:r>
          </a:p>
        </p:txBody>
      </p:sp>
      <p:sp>
        <p:nvSpPr>
          <p:cNvPr name="Freeform 4" id="4"/>
          <p:cNvSpPr/>
          <p:nvPr/>
        </p:nvSpPr>
        <p:spPr>
          <a:xfrm flipH="false" flipV="false" rot="0">
            <a:off x="10660608" y="3164923"/>
            <a:ext cx="7627392" cy="7122077"/>
          </a:xfrm>
          <a:custGeom>
            <a:avLst/>
            <a:gdLst/>
            <a:ahLst/>
            <a:cxnLst/>
            <a:rect r="r" b="b" t="t" l="l"/>
            <a:pathLst>
              <a:path h="7122077" w="7627392">
                <a:moveTo>
                  <a:pt x="0" y="0"/>
                </a:moveTo>
                <a:lnTo>
                  <a:pt x="7627392" y="0"/>
                </a:lnTo>
                <a:lnTo>
                  <a:pt x="7627392" y="7122077"/>
                </a:lnTo>
                <a:lnTo>
                  <a:pt x="0" y="7122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2254691">
            <a:off x="14154688" y="-2633448"/>
            <a:ext cx="4935546" cy="6086435"/>
          </a:xfrm>
          <a:custGeom>
            <a:avLst/>
            <a:gdLst/>
            <a:ahLst/>
            <a:cxnLst/>
            <a:rect r="r" b="b" t="t" l="l"/>
            <a:pathLst>
              <a:path h="6086435" w="4935546">
                <a:moveTo>
                  <a:pt x="0" y="0"/>
                </a:moveTo>
                <a:lnTo>
                  <a:pt x="4935546" y="0"/>
                </a:lnTo>
                <a:lnTo>
                  <a:pt x="4935546" y="6086436"/>
                </a:lnTo>
                <a:lnTo>
                  <a:pt x="0" y="60864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088470" y="-2041136"/>
            <a:ext cx="5516585" cy="4082273"/>
          </a:xfrm>
          <a:custGeom>
            <a:avLst/>
            <a:gdLst/>
            <a:ahLst/>
            <a:cxnLst/>
            <a:rect r="r" b="b" t="t" l="l"/>
            <a:pathLst>
              <a:path h="4082273" w="5516585">
                <a:moveTo>
                  <a:pt x="0" y="0"/>
                </a:moveTo>
                <a:lnTo>
                  <a:pt x="5516585" y="0"/>
                </a:lnTo>
                <a:lnTo>
                  <a:pt x="5516585" y="4082272"/>
                </a:lnTo>
                <a:lnTo>
                  <a:pt x="0" y="40822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4746930" y="8862910"/>
            <a:ext cx="5516585" cy="4082273"/>
          </a:xfrm>
          <a:custGeom>
            <a:avLst/>
            <a:gdLst/>
            <a:ahLst/>
            <a:cxnLst/>
            <a:rect r="r" b="b" t="t" l="l"/>
            <a:pathLst>
              <a:path h="4082273" w="5516585">
                <a:moveTo>
                  <a:pt x="0" y="0"/>
                </a:moveTo>
                <a:lnTo>
                  <a:pt x="5516584" y="0"/>
                </a:lnTo>
                <a:lnTo>
                  <a:pt x="5516584" y="4082273"/>
                </a:lnTo>
                <a:lnTo>
                  <a:pt x="0" y="408227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5572544">
            <a:off x="16172059" y="8043125"/>
            <a:ext cx="1272620" cy="2430351"/>
          </a:xfrm>
          <a:custGeom>
            <a:avLst/>
            <a:gdLst/>
            <a:ahLst/>
            <a:cxnLst/>
            <a:rect r="r" b="b" t="t" l="l"/>
            <a:pathLst>
              <a:path h="2430351" w="1272620">
                <a:moveTo>
                  <a:pt x="0" y="0"/>
                </a:moveTo>
                <a:lnTo>
                  <a:pt x="1272620" y="0"/>
                </a:lnTo>
                <a:lnTo>
                  <a:pt x="1272620" y="2430350"/>
                </a:lnTo>
                <a:lnTo>
                  <a:pt x="0" y="243035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transition spd="slow">
    <p:push dir="l"/>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570048" y="1802662"/>
            <a:ext cx="713752" cy="713752"/>
          </a:xfrm>
          <a:custGeom>
            <a:avLst/>
            <a:gdLst/>
            <a:ahLst/>
            <a:cxnLst/>
            <a:rect r="r" b="b" t="t" l="l"/>
            <a:pathLst>
              <a:path h="713752" w="713752">
                <a:moveTo>
                  <a:pt x="0" y="0"/>
                </a:moveTo>
                <a:lnTo>
                  <a:pt x="713752" y="0"/>
                </a:lnTo>
                <a:lnTo>
                  <a:pt x="713752" y="713752"/>
                </a:lnTo>
                <a:lnTo>
                  <a:pt x="0" y="7137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591129" y="3634624"/>
            <a:ext cx="706358" cy="706358"/>
          </a:xfrm>
          <a:custGeom>
            <a:avLst/>
            <a:gdLst/>
            <a:ahLst/>
            <a:cxnLst/>
            <a:rect r="r" b="b" t="t" l="l"/>
            <a:pathLst>
              <a:path h="706358" w="706358">
                <a:moveTo>
                  <a:pt x="0" y="0"/>
                </a:moveTo>
                <a:lnTo>
                  <a:pt x="706359" y="0"/>
                </a:lnTo>
                <a:lnTo>
                  <a:pt x="706359" y="706358"/>
                </a:lnTo>
                <a:lnTo>
                  <a:pt x="0" y="7063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234521" y="1422638"/>
            <a:ext cx="7514180" cy="1718296"/>
          </a:xfrm>
          <a:prstGeom prst="rect">
            <a:avLst/>
          </a:prstGeom>
        </p:spPr>
        <p:txBody>
          <a:bodyPr anchor="t" rtlCol="false" tIns="0" lIns="0" bIns="0" rIns="0">
            <a:spAutoFit/>
          </a:bodyPr>
          <a:lstStyle/>
          <a:p>
            <a:pPr algn="l">
              <a:lnSpc>
                <a:spcPts val="6718"/>
              </a:lnSpc>
            </a:pPr>
            <a:r>
              <a:rPr lang="en-US" sz="5998">
                <a:solidFill>
                  <a:srgbClr val="000000"/>
                </a:solidFill>
                <a:latin typeface="Lilita One"/>
              </a:rPr>
              <a:t>HOW DO WE</a:t>
            </a:r>
          </a:p>
          <a:p>
            <a:pPr algn="l">
              <a:lnSpc>
                <a:spcPts val="6718"/>
              </a:lnSpc>
            </a:pPr>
            <a:r>
              <a:rPr lang="en-US" sz="5998">
                <a:solidFill>
                  <a:srgbClr val="000000"/>
                </a:solidFill>
                <a:latin typeface="Lilita One"/>
              </a:rPr>
              <a:t>SOLVE THE PROBLEM</a:t>
            </a:r>
          </a:p>
        </p:txBody>
      </p:sp>
      <p:sp>
        <p:nvSpPr>
          <p:cNvPr name="TextBox 5" id="5"/>
          <p:cNvSpPr txBox="true"/>
          <p:nvPr/>
        </p:nvSpPr>
        <p:spPr>
          <a:xfrm rot="0">
            <a:off x="2234521" y="3220151"/>
            <a:ext cx="11633358" cy="3185160"/>
          </a:xfrm>
          <a:prstGeom prst="rect">
            <a:avLst/>
          </a:prstGeom>
        </p:spPr>
        <p:txBody>
          <a:bodyPr anchor="t" rtlCol="false" tIns="0" lIns="0" bIns="0" rIns="0">
            <a:spAutoFit/>
          </a:bodyPr>
          <a:lstStyle/>
          <a:p>
            <a:pPr algn="l">
              <a:lnSpc>
                <a:spcPts val="3600"/>
              </a:lnSpc>
            </a:pPr>
            <a:r>
              <a:rPr lang="en-US" sz="2400">
                <a:solidFill>
                  <a:srgbClr val="000000"/>
                </a:solidFill>
                <a:latin typeface="PT Sans"/>
              </a:rPr>
              <a:t>The solution offered by our startup is a comprehensive, scalable, and AI-powered inventory management system. It aims to streamline processes, optimize inventory levels, reduce stockouts, minimize excess inventory, and enhance supply chain visibility across various sectors including retail, warehousing, manufacturing, and internal operations. This solution enables businesses to improve productivity, cut costs, and make informed decisions to drive growth and profitability by addressing inefficiencies in inventory management practices.</a:t>
            </a:r>
          </a:p>
        </p:txBody>
      </p:sp>
      <p:grpSp>
        <p:nvGrpSpPr>
          <p:cNvPr name="Group 6" id="6"/>
          <p:cNvGrpSpPr/>
          <p:nvPr/>
        </p:nvGrpSpPr>
        <p:grpSpPr>
          <a:xfrm rot="0">
            <a:off x="12705978" y="6044216"/>
            <a:ext cx="5582022" cy="6428168"/>
            <a:chOff x="0" y="0"/>
            <a:chExt cx="1093354" cy="1259089"/>
          </a:xfrm>
        </p:grpSpPr>
        <p:sp>
          <p:nvSpPr>
            <p:cNvPr name="Freeform 7" id="7"/>
            <p:cNvSpPr/>
            <p:nvPr/>
          </p:nvSpPr>
          <p:spPr>
            <a:xfrm flipH="false" flipV="false" rot="0">
              <a:off x="0" y="0"/>
              <a:ext cx="1093354" cy="1259089"/>
            </a:xfrm>
            <a:custGeom>
              <a:avLst/>
              <a:gdLst/>
              <a:ahLst/>
              <a:cxnLst/>
              <a:rect r="r" b="b" t="t" l="l"/>
              <a:pathLst>
                <a:path h="1259089" w="1093354">
                  <a:moveTo>
                    <a:pt x="0" y="0"/>
                  </a:moveTo>
                  <a:lnTo>
                    <a:pt x="1093354" y="0"/>
                  </a:lnTo>
                  <a:lnTo>
                    <a:pt x="1093354" y="1259089"/>
                  </a:lnTo>
                  <a:lnTo>
                    <a:pt x="0" y="1259089"/>
                  </a:lnTo>
                  <a:close/>
                </a:path>
              </a:pathLst>
            </a:custGeom>
            <a:blipFill>
              <a:blip r:embed="rId6">
                <a:alphaModFix amt="90000"/>
              </a:blip>
              <a:stretch>
                <a:fillRect l="-11178" t="0" r="-610" b="35445"/>
              </a:stretch>
            </a:blipFill>
          </p:spPr>
        </p:sp>
      </p:grpSp>
      <p:sp>
        <p:nvSpPr>
          <p:cNvPr name="Freeform 8" id="8"/>
          <p:cNvSpPr/>
          <p:nvPr/>
        </p:nvSpPr>
        <p:spPr>
          <a:xfrm flipH="false" flipV="false" rot="0">
            <a:off x="-705892" y="-941339"/>
            <a:ext cx="5516585" cy="4082273"/>
          </a:xfrm>
          <a:custGeom>
            <a:avLst/>
            <a:gdLst/>
            <a:ahLst/>
            <a:cxnLst/>
            <a:rect r="r" b="b" t="t" l="l"/>
            <a:pathLst>
              <a:path h="4082273" w="5516585">
                <a:moveTo>
                  <a:pt x="0" y="0"/>
                </a:moveTo>
                <a:lnTo>
                  <a:pt x="5516585" y="0"/>
                </a:lnTo>
                <a:lnTo>
                  <a:pt x="5516585" y="4082273"/>
                </a:lnTo>
                <a:lnTo>
                  <a:pt x="0" y="40822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2254691">
            <a:off x="6676227" y="6980946"/>
            <a:ext cx="4935546" cy="6086435"/>
          </a:xfrm>
          <a:custGeom>
            <a:avLst/>
            <a:gdLst/>
            <a:ahLst/>
            <a:cxnLst/>
            <a:rect r="r" b="b" t="t" l="l"/>
            <a:pathLst>
              <a:path h="6086435" w="4935546">
                <a:moveTo>
                  <a:pt x="0" y="0"/>
                </a:moveTo>
                <a:lnTo>
                  <a:pt x="4935546" y="0"/>
                </a:lnTo>
                <a:lnTo>
                  <a:pt x="4935546" y="6086435"/>
                </a:lnTo>
                <a:lnTo>
                  <a:pt x="0" y="608643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2254691">
            <a:off x="14501431" y="-2821618"/>
            <a:ext cx="4935546" cy="6086435"/>
          </a:xfrm>
          <a:custGeom>
            <a:avLst/>
            <a:gdLst/>
            <a:ahLst/>
            <a:cxnLst/>
            <a:rect r="r" b="b" t="t" l="l"/>
            <a:pathLst>
              <a:path h="6086435" w="4935546">
                <a:moveTo>
                  <a:pt x="0" y="0"/>
                </a:moveTo>
                <a:lnTo>
                  <a:pt x="4935545" y="0"/>
                </a:lnTo>
                <a:lnTo>
                  <a:pt x="4935545" y="6086436"/>
                </a:lnTo>
                <a:lnTo>
                  <a:pt x="0" y="608643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5572544">
            <a:off x="15555989" y="2622233"/>
            <a:ext cx="1272620" cy="2430351"/>
          </a:xfrm>
          <a:custGeom>
            <a:avLst/>
            <a:gdLst/>
            <a:ahLst/>
            <a:cxnLst/>
            <a:rect r="r" b="b" t="t" l="l"/>
            <a:pathLst>
              <a:path h="2430351" w="1272620">
                <a:moveTo>
                  <a:pt x="0" y="0"/>
                </a:moveTo>
                <a:lnTo>
                  <a:pt x="1272620" y="0"/>
                </a:lnTo>
                <a:lnTo>
                  <a:pt x="1272620" y="2430351"/>
                </a:lnTo>
                <a:lnTo>
                  <a:pt x="0" y="243035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0">
            <a:off x="5543304" y="-1857781"/>
            <a:ext cx="5903940" cy="3660443"/>
          </a:xfrm>
          <a:custGeom>
            <a:avLst/>
            <a:gdLst/>
            <a:ahLst/>
            <a:cxnLst/>
            <a:rect r="r" b="b" t="t" l="l"/>
            <a:pathLst>
              <a:path h="3660443" w="5903940">
                <a:moveTo>
                  <a:pt x="0" y="0"/>
                </a:moveTo>
                <a:lnTo>
                  <a:pt x="5903940" y="0"/>
                </a:lnTo>
                <a:lnTo>
                  <a:pt x="5903940" y="3660443"/>
                </a:lnTo>
                <a:lnTo>
                  <a:pt x="0" y="366044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Tree>
  </p:cSld>
  <p:clrMapOvr>
    <a:masterClrMapping/>
  </p:clrMapOvr>
  <p:transition spd="slow">
    <p:push dir="l"/>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824068" y="2067631"/>
            <a:ext cx="7454616" cy="1243965"/>
          </a:xfrm>
          <a:prstGeom prst="rect">
            <a:avLst/>
          </a:prstGeom>
        </p:spPr>
        <p:txBody>
          <a:bodyPr anchor="t" rtlCol="false" tIns="0" lIns="0" bIns="0" rIns="0">
            <a:spAutoFit/>
          </a:bodyPr>
          <a:lstStyle/>
          <a:p>
            <a:pPr algn="l">
              <a:lnSpc>
                <a:spcPts val="3360"/>
              </a:lnSpc>
            </a:pPr>
            <a:r>
              <a:rPr lang="en-US" sz="2400">
                <a:solidFill>
                  <a:srgbClr val="000000"/>
                </a:solidFill>
                <a:latin typeface="PT Sans"/>
              </a:rPr>
              <a:t>Small, medium, and large retailers who need to manage their inventory of products effectively to meet customer demand, reduce stockouts, and optimize sales.</a:t>
            </a:r>
          </a:p>
        </p:txBody>
      </p:sp>
      <p:sp>
        <p:nvSpPr>
          <p:cNvPr name="TextBox 3" id="3"/>
          <p:cNvSpPr txBox="true"/>
          <p:nvPr/>
        </p:nvSpPr>
        <p:spPr>
          <a:xfrm rot="0">
            <a:off x="3824068" y="1567251"/>
            <a:ext cx="4437063" cy="490855"/>
          </a:xfrm>
          <a:prstGeom prst="rect">
            <a:avLst/>
          </a:prstGeom>
        </p:spPr>
        <p:txBody>
          <a:bodyPr anchor="t" rtlCol="false" tIns="0" lIns="0" bIns="0" rIns="0">
            <a:spAutoFit/>
          </a:bodyPr>
          <a:lstStyle/>
          <a:p>
            <a:pPr algn="l">
              <a:lnSpc>
                <a:spcPts val="3919"/>
              </a:lnSpc>
            </a:pPr>
            <a:r>
              <a:rPr lang="en-US" sz="2799">
                <a:solidFill>
                  <a:srgbClr val="191919"/>
                </a:solidFill>
                <a:latin typeface="Lilita One"/>
              </a:rPr>
              <a:t>RETAILERS</a:t>
            </a:r>
          </a:p>
        </p:txBody>
      </p:sp>
      <p:grpSp>
        <p:nvGrpSpPr>
          <p:cNvPr name="Group 4" id="4"/>
          <p:cNvGrpSpPr/>
          <p:nvPr/>
        </p:nvGrpSpPr>
        <p:grpSpPr>
          <a:xfrm rot="0">
            <a:off x="307778" y="1633926"/>
            <a:ext cx="3071047" cy="1367718"/>
            <a:chOff x="0" y="0"/>
            <a:chExt cx="1742071" cy="775847"/>
          </a:xfrm>
        </p:grpSpPr>
        <p:sp>
          <p:nvSpPr>
            <p:cNvPr name="Freeform 5" id="5"/>
            <p:cNvSpPr/>
            <p:nvPr/>
          </p:nvSpPr>
          <p:spPr>
            <a:xfrm flipH="false" flipV="false" rot="0">
              <a:off x="0" y="0"/>
              <a:ext cx="1742071" cy="775847"/>
            </a:xfrm>
            <a:custGeom>
              <a:avLst/>
              <a:gdLst/>
              <a:ahLst/>
              <a:cxnLst/>
              <a:rect r="r" b="b" t="t" l="l"/>
              <a:pathLst>
                <a:path h="775847" w="1742071">
                  <a:moveTo>
                    <a:pt x="1538871" y="0"/>
                  </a:moveTo>
                  <a:lnTo>
                    <a:pt x="0" y="0"/>
                  </a:lnTo>
                  <a:lnTo>
                    <a:pt x="0" y="775847"/>
                  </a:lnTo>
                  <a:lnTo>
                    <a:pt x="1538871" y="775847"/>
                  </a:lnTo>
                  <a:lnTo>
                    <a:pt x="1742071" y="387923"/>
                  </a:lnTo>
                  <a:lnTo>
                    <a:pt x="1538871" y="0"/>
                  </a:lnTo>
                  <a:close/>
                </a:path>
              </a:pathLst>
            </a:custGeom>
            <a:solidFill>
              <a:srgbClr val="4DBF38"/>
            </a:solidFill>
          </p:spPr>
        </p:sp>
        <p:sp>
          <p:nvSpPr>
            <p:cNvPr name="TextBox 6" id="6"/>
            <p:cNvSpPr txBox="true"/>
            <p:nvPr/>
          </p:nvSpPr>
          <p:spPr>
            <a:xfrm>
              <a:off x="0" y="-47625"/>
              <a:ext cx="1627771" cy="823472"/>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1028700" y="1140346"/>
            <a:ext cx="2014450" cy="2171250"/>
          </a:xfrm>
          <a:prstGeom prst="rect">
            <a:avLst/>
          </a:prstGeom>
        </p:spPr>
        <p:txBody>
          <a:bodyPr anchor="t" rtlCol="false" tIns="0" lIns="0" bIns="0" rIns="0">
            <a:spAutoFit/>
          </a:bodyPr>
          <a:lstStyle/>
          <a:p>
            <a:pPr algn="l">
              <a:lnSpc>
                <a:spcPts val="17779"/>
              </a:lnSpc>
            </a:pPr>
            <a:r>
              <a:rPr lang="en-US" sz="12699">
                <a:solidFill>
                  <a:srgbClr val="FFFFFF"/>
                </a:solidFill>
                <a:latin typeface="Lilita One"/>
              </a:rPr>
              <a:t>01</a:t>
            </a:r>
          </a:p>
        </p:txBody>
      </p:sp>
      <p:sp>
        <p:nvSpPr>
          <p:cNvPr name="Freeform 8" id="8"/>
          <p:cNvSpPr/>
          <p:nvPr/>
        </p:nvSpPr>
        <p:spPr>
          <a:xfrm flipH="false" flipV="false" rot="0">
            <a:off x="10896570" y="3492571"/>
            <a:ext cx="7391430" cy="3661283"/>
          </a:xfrm>
          <a:custGeom>
            <a:avLst/>
            <a:gdLst/>
            <a:ahLst/>
            <a:cxnLst/>
            <a:rect r="r" b="b" t="t" l="l"/>
            <a:pathLst>
              <a:path h="3661283" w="7391430">
                <a:moveTo>
                  <a:pt x="0" y="0"/>
                </a:moveTo>
                <a:lnTo>
                  <a:pt x="7391430" y="0"/>
                </a:lnTo>
                <a:lnTo>
                  <a:pt x="7391430" y="3661283"/>
                </a:lnTo>
                <a:lnTo>
                  <a:pt x="0" y="36612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833593" y="3985952"/>
            <a:ext cx="10196421" cy="1243965"/>
          </a:xfrm>
          <a:prstGeom prst="rect">
            <a:avLst/>
          </a:prstGeom>
        </p:spPr>
        <p:txBody>
          <a:bodyPr anchor="t" rtlCol="false" tIns="0" lIns="0" bIns="0" rIns="0">
            <a:spAutoFit/>
          </a:bodyPr>
          <a:lstStyle/>
          <a:p>
            <a:pPr algn="l">
              <a:lnSpc>
                <a:spcPts val="3360"/>
              </a:lnSpc>
            </a:pPr>
            <a:r>
              <a:rPr lang="en-US" sz="2400">
                <a:solidFill>
                  <a:srgbClr val="000000"/>
                </a:solidFill>
                <a:latin typeface="PT Sans"/>
              </a:rPr>
              <a:t>Distribution centers, logistics companies, and warehouses that require efficient inventory management solutions to track and manage incoming and outgoing stock, optimize storage space, and streamline operations.</a:t>
            </a:r>
          </a:p>
        </p:txBody>
      </p:sp>
      <p:sp>
        <p:nvSpPr>
          <p:cNvPr name="TextBox 10" id="10"/>
          <p:cNvSpPr txBox="true"/>
          <p:nvPr/>
        </p:nvSpPr>
        <p:spPr>
          <a:xfrm rot="0">
            <a:off x="3833593" y="3485571"/>
            <a:ext cx="2622084" cy="490855"/>
          </a:xfrm>
          <a:prstGeom prst="rect">
            <a:avLst/>
          </a:prstGeom>
        </p:spPr>
        <p:txBody>
          <a:bodyPr anchor="t" rtlCol="false" tIns="0" lIns="0" bIns="0" rIns="0">
            <a:spAutoFit/>
          </a:bodyPr>
          <a:lstStyle/>
          <a:p>
            <a:pPr algn="l">
              <a:lnSpc>
                <a:spcPts val="3919"/>
              </a:lnSpc>
            </a:pPr>
            <a:r>
              <a:rPr lang="en-US" sz="2799">
                <a:solidFill>
                  <a:srgbClr val="191919"/>
                </a:solidFill>
                <a:latin typeface="Lilita One"/>
              </a:rPr>
              <a:t>WAREHOUSES</a:t>
            </a:r>
          </a:p>
        </p:txBody>
      </p:sp>
      <p:grpSp>
        <p:nvGrpSpPr>
          <p:cNvPr name="Group 11" id="11"/>
          <p:cNvGrpSpPr/>
          <p:nvPr/>
        </p:nvGrpSpPr>
        <p:grpSpPr>
          <a:xfrm rot="0">
            <a:off x="307778" y="3709445"/>
            <a:ext cx="3071047" cy="1367718"/>
            <a:chOff x="0" y="0"/>
            <a:chExt cx="1742071" cy="775847"/>
          </a:xfrm>
        </p:grpSpPr>
        <p:sp>
          <p:nvSpPr>
            <p:cNvPr name="Freeform 12" id="12"/>
            <p:cNvSpPr/>
            <p:nvPr/>
          </p:nvSpPr>
          <p:spPr>
            <a:xfrm flipH="false" flipV="false" rot="0">
              <a:off x="0" y="0"/>
              <a:ext cx="1742071" cy="775847"/>
            </a:xfrm>
            <a:custGeom>
              <a:avLst/>
              <a:gdLst/>
              <a:ahLst/>
              <a:cxnLst/>
              <a:rect r="r" b="b" t="t" l="l"/>
              <a:pathLst>
                <a:path h="775847" w="1742071">
                  <a:moveTo>
                    <a:pt x="1538871" y="0"/>
                  </a:moveTo>
                  <a:lnTo>
                    <a:pt x="0" y="0"/>
                  </a:lnTo>
                  <a:lnTo>
                    <a:pt x="0" y="775847"/>
                  </a:lnTo>
                  <a:lnTo>
                    <a:pt x="1538871" y="775847"/>
                  </a:lnTo>
                  <a:lnTo>
                    <a:pt x="1742071" y="387923"/>
                  </a:lnTo>
                  <a:lnTo>
                    <a:pt x="1538871" y="0"/>
                  </a:lnTo>
                  <a:close/>
                </a:path>
              </a:pathLst>
            </a:custGeom>
            <a:solidFill>
              <a:srgbClr val="4DBF38"/>
            </a:solidFill>
          </p:spPr>
        </p:sp>
        <p:sp>
          <p:nvSpPr>
            <p:cNvPr name="TextBox 13" id="13"/>
            <p:cNvSpPr txBox="true"/>
            <p:nvPr/>
          </p:nvSpPr>
          <p:spPr>
            <a:xfrm>
              <a:off x="0" y="-47625"/>
              <a:ext cx="1627771" cy="823472"/>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73043" y="3151625"/>
            <a:ext cx="2261438" cy="2171587"/>
          </a:xfrm>
          <a:prstGeom prst="rect">
            <a:avLst/>
          </a:prstGeom>
        </p:spPr>
        <p:txBody>
          <a:bodyPr anchor="t" rtlCol="false" tIns="0" lIns="0" bIns="0" rIns="0">
            <a:spAutoFit/>
          </a:bodyPr>
          <a:lstStyle/>
          <a:p>
            <a:pPr algn="l">
              <a:lnSpc>
                <a:spcPts val="17779"/>
              </a:lnSpc>
            </a:pPr>
            <a:r>
              <a:rPr lang="en-US" sz="12699">
                <a:solidFill>
                  <a:srgbClr val="FFFFFF"/>
                </a:solidFill>
                <a:latin typeface="Lilita One"/>
              </a:rPr>
              <a:t>02</a:t>
            </a:r>
          </a:p>
        </p:txBody>
      </p:sp>
      <p:sp>
        <p:nvSpPr>
          <p:cNvPr name="TextBox 15" id="15"/>
          <p:cNvSpPr txBox="true"/>
          <p:nvPr/>
        </p:nvSpPr>
        <p:spPr>
          <a:xfrm rot="0">
            <a:off x="3833593" y="5909889"/>
            <a:ext cx="12215580" cy="1243965"/>
          </a:xfrm>
          <a:prstGeom prst="rect">
            <a:avLst/>
          </a:prstGeom>
        </p:spPr>
        <p:txBody>
          <a:bodyPr anchor="t" rtlCol="false" tIns="0" lIns="0" bIns="0" rIns="0">
            <a:spAutoFit/>
          </a:bodyPr>
          <a:lstStyle/>
          <a:p>
            <a:pPr algn="l">
              <a:lnSpc>
                <a:spcPts val="3360"/>
              </a:lnSpc>
            </a:pPr>
            <a:r>
              <a:rPr lang="en-US" sz="2400">
                <a:solidFill>
                  <a:srgbClr val="000000"/>
                </a:solidFill>
                <a:latin typeface="PT Sans"/>
              </a:rPr>
              <a:t>Companies involved in manufacturing processes, including raw material procurement, production, and distribution of finished goods. Our solution caters to manufacturers seeking to optimize their supply chain, track inventory levels, and improve production efficiency.</a:t>
            </a:r>
          </a:p>
        </p:txBody>
      </p:sp>
      <p:sp>
        <p:nvSpPr>
          <p:cNvPr name="TextBox 16" id="16"/>
          <p:cNvSpPr txBox="true"/>
          <p:nvPr/>
        </p:nvSpPr>
        <p:spPr>
          <a:xfrm rot="0">
            <a:off x="3833593" y="5409509"/>
            <a:ext cx="4427538" cy="490855"/>
          </a:xfrm>
          <a:prstGeom prst="rect">
            <a:avLst/>
          </a:prstGeom>
        </p:spPr>
        <p:txBody>
          <a:bodyPr anchor="t" rtlCol="false" tIns="0" lIns="0" bIns="0" rIns="0">
            <a:spAutoFit/>
          </a:bodyPr>
          <a:lstStyle/>
          <a:p>
            <a:pPr algn="l">
              <a:lnSpc>
                <a:spcPts val="3919"/>
              </a:lnSpc>
            </a:pPr>
            <a:r>
              <a:rPr lang="en-US" sz="2799">
                <a:solidFill>
                  <a:srgbClr val="191919"/>
                </a:solidFill>
                <a:latin typeface="Lilita One"/>
              </a:rPr>
              <a:t>MANUFACTURERS</a:t>
            </a:r>
          </a:p>
        </p:txBody>
      </p:sp>
      <p:grpSp>
        <p:nvGrpSpPr>
          <p:cNvPr name="Group 17" id="17"/>
          <p:cNvGrpSpPr/>
          <p:nvPr/>
        </p:nvGrpSpPr>
        <p:grpSpPr>
          <a:xfrm rot="0">
            <a:off x="307778" y="5421779"/>
            <a:ext cx="3071047" cy="1367718"/>
            <a:chOff x="0" y="0"/>
            <a:chExt cx="1742071" cy="775847"/>
          </a:xfrm>
        </p:grpSpPr>
        <p:sp>
          <p:nvSpPr>
            <p:cNvPr name="Freeform 18" id="18"/>
            <p:cNvSpPr/>
            <p:nvPr/>
          </p:nvSpPr>
          <p:spPr>
            <a:xfrm flipH="false" flipV="false" rot="0">
              <a:off x="0" y="0"/>
              <a:ext cx="1742071" cy="775847"/>
            </a:xfrm>
            <a:custGeom>
              <a:avLst/>
              <a:gdLst/>
              <a:ahLst/>
              <a:cxnLst/>
              <a:rect r="r" b="b" t="t" l="l"/>
              <a:pathLst>
                <a:path h="775847" w="1742071">
                  <a:moveTo>
                    <a:pt x="1538871" y="0"/>
                  </a:moveTo>
                  <a:lnTo>
                    <a:pt x="0" y="0"/>
                  </a:lnTo>
                  <a:lnTo>
                    <a:pt x="0" y="775847"/>
                  </a:lnTo>
                  <a:lnTo>
                    <a:pt x="1538871" y="775847"/>
                  </a:lnTo>
                  <a:lnTo>
                    <a:pt x="1742071" y="387923"/>
                  </a:lnTo>
                  <a:lnTo>
                    <a:pt x="1538871" y="0"/>
                  </a:lnTo>
                  <a:close/>
                </a:path>
              </a:pathLst>
            </a:custGeom>
            <a:solidFill>
              <a:srgbClr val="4DBF38"/>
            </a:solidFill>
          </p:spPr>
        </p:sp>
        <p:sp>
          <p:nvSpPr>
            <p:cNvPr name="TextBox 19" id="19"/>
            <p:cNvSpPr txBox="true"/>
            <p:nvPr/>
          </p:nvSpPr>
          <p:spPr>
            <a:xfrm>
              <a:off x="0" y="-47625"/>
              <a:ext cx="1627771" cy="823472"/>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028700" y="4896188"/>
            <a:ext cx="2251913" cy="2171250"/>
          </a:xfrm>
          <a:prstGeom prst="rect">
            <a:avLst/>
          </a:prstGeom>
        </p:spPr>
        <p:txBody>
          <a:bodyPr anchor="t" rtlCol="false" tIns="0" lIns="0" bIns="0" rIns="0">
            <a:spAutoFit/>
          </a:bodyPr>
          <a:lstStyle/>
          <a:p>
            <a:pPr algn="l">
              <a:lnSpc>
                <a:spcPts val="17779"/>
              </a:lnSpc>
            </a:pPr>
            <a:r>
              <a:rPr lang="en-US" sz="12699">
                <a:solidFill>
                  <a:srgbClr val="FFFFFF"/>
                </a:solidFill>
                <a:latin typeface="Lilita One"/>
              </a:rPr>
              <a:t>03</a:t>
            </a:r>
          </a:p>
        </p:txBody>
      </p:sp>
      <p:sp>
        <p:nvSpPr>
          <p:cNvPr name="TextBox 21" id="21"/>
          <p:cNvSpPr txBox="true"/>
          <p:nvPr/>
        </p:nvSpPr>
        <p:spPr>
          <a:xfrm rot="0">
            <a:off x="3843118" y="7828210"/>
            <a:ext cx="12066800" cy="1243965"/>
          </a:xfrm>
          <a:prstGeom prst="rect">
            <a:avLst/>
          </a:prstGeom>
        </p:spPr>
        <p:txBody>
          <a:bodyPr anchor="t" rtlCol="false" tIns="0" lIns="0" bIns="0" rIns="0">
            <a:spAutoFit/>
          </a:bodyPr>
          <a:lstStyle/>
          <a:p>
            <a:pPr algn="l">
              <a:lnSpc>
                <a:spcPts val="3360"/>
              </a:lnSpc>
            </a:pPr>
            <a:r>
              <a:rPr lang="en-US" sz="2400">
                <a:solidFill>
                  <a:srgbClr val="000000"/>
                </a:solidFill>
                <a:latin typeface="PT Sans"/>
              </a:rPr>
              <a:t>Businesses with internal inventory needs, such as IT equipment, office supplies, and maintenance materials. Our solution provides transparency and accountability for internal inventory usage, facilitating efficient resource allocation and cost management.</a:t>
            </a:r>
          </a:p>
        </p:txBody>
      </p:sp>
      <p:sp>
        <p:nvSpPr>
          <p:cNvPr name="TextBox 22" id="22"/>
          <p:cNvSpPr txBox="true"/>
          <p:nvPr/>
        </p:nvSpPr>
        <p:spPr>
          <a:xfrm rot="0">
            <a:off x="3843118" y="7327829"/>
            <a:ext cx="5613973" cy="490855"/>
          </a:xfrm>
          <a:prstGeom prst="rect">
            <a:avLst/>
          </a:prstGeom>
        </p:spPr>
        <p:txBody>
          <a:bodyPr anchor="t" rtlCol="false" tIns="0" lIns="0" bIns="0" rIns="0">
            <a:spAutoFit/>
          </a:bodyPr>
          <a:lstStyle/>
          <a:p>
            <a:pPr algn="l">
              <a:lnSpc>
                <a:spcPts val="3919"/>
              </a:lnSpc>
            </a:pPr>
            <a:r>
              <a:rPr lang="en-US" sz="2799">
                <a:solidFill>
                  <a:srgbClr val="191919"/>
                </a:solidFill>
                <a:latin typeface="Lilita One"/>
              </a:rPr>
              <a:t>INTERNAL COMPANY INVENTORY</a:t>
            </a:r>
          </a:p>
        </p:txBody>
      </p:sp>
      <p:grpSp>
        <p:nvGrpSpPr>
          <p:cNvPr name="Group 23" id="23"/>
          <p:cNvGrpSpPr/>
          <p:nvPr/>
        </p:nvGrpSpPr>
        <p:grpSpPr>
          <a:xfrm rot="0">
            <a:off x="307778" y="7394504"/>
            <a:ext cx="3071047" cy="1367718"/>
            <a:chOff x="0" y="0"/>
            <a:chExt cx="1742071" cy="775847"/>
          </a:xfrm>
        </p:grpSpPr>
        <p:sp>
          <p:nvSpPr>
            <p:cNvPr name="Freeform 24" id="24"/>
            <p:cNvSpPr/>
            <p:nvPr/>
          </p:nvSpPr>
          <p:spPr>
            <a:xfrm flipH="false" flipV="false" rot="0">
              <a:off x="0" y="0"/>
              <a:ext cx="1742071" cy="775847"/>
            </a:xfrm>
            <a:custGeom>
              <a:avLst/>
              <a:gdLst/>
              <a:ahLst/>
              <a:cxnLst/>
              <a:rect r="r" b="b" t="t" l="l"/>
              <a:pathLst>
                <a:path h="775847" w="1742071">
                  <a:moveTo>
                    <a:pt x="1538871" y="0"/>
                  </a:moveTo>
                  <a:lnTo>
                    <a:pt x="0" y="0"/>
                  </a:lnTo>
                  <a:lnTo>
                    <a:pt x="0" y="775847"/>
                  </a:lnTo>
                  <a:lnTo>
                    <a:pt x="1538871" y="775847"/>
                  </a:lnTo>
                  <a:lnTo>
                    <a:pt x="1742071" y="387923"/>
                  </a:lnTo>
                  <a:lnTo>
                    <a:pt x="1538871" y="0"/>
                  </a:lnTo>
                  <a:close/>
                </a:path>
              </a:pathLst>
            </a:custGeom>
            <a:solidFill>
              <a:srgbClr val="4DBF38"/>
            </a:solidFill>
          </p:spPr>
        </p:sp>
        <p:sp>
          <p:nvSpPr>
            <p:cNvPr name="TextBox 25" id="25"/>
            <p:cNvSpPr txBox="true"/>
            <p:nvPr/>
          </p:nvSpPr>
          <p:spPr>
            <a:xfrm>
              <a:off x="0" y="-47625"/>
              <a:ext cx="1627771" cy="823472"/>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028700" y="6886242"/>
            <a:ext cx="2350125" cy="2171587"/>
          </a:xfrm>
          <a:prstGeom prst="rect">
            <a:avLst/>
          </a:prstGeom>
        </p:spPr>
        <p:txBody>
          <a:bodyPr anchor="t" rtlCol="false" tIns="0" lIns="0" bIns="0" rIns="0">
            <a:spAutoFit/>
          </a:bodyPr>
          <a:lstStyle/>
          <a:p>
            <a:pPr algn="l">
              <a:lnSpc>
                <a:spcPts val="17779"/>
              </a:lnSpc>
            </a:pPr>
            <a:r>
              <a:rPr lang="en-US" sz="12699">
                <a:solidFill>
                  <a:srgbClr val="FFFFFF"/>
                </a:solidFill>
                <a:latin typeface="Lilita One"/>
              </a:rPr>
              <a:t>04</a:t>
            </a:r>
          </a:p>
        </p:txBody>
      </p:sp>
      <p:sp>
        <p:nvSpPr>
          <p:cNvPr name="Freeform 27" id="27"/>
          <p:cNvSpPr/>
          <p:nvPr/>
        </p:nvSpPr>
        <p:spPr>
          <a:xfrm flipH="false" flipV="false" rot="2254691">
            <a:off x="13581400" y="6978854"/>
            <a:ext cx="4935546" cy="6086435"/>
          </a:xfrm>
          <a:custGeom>
            <a:avLst/>
            <a:gdLst/>
            <a:ahLst/>
            <a:cxnLst/>
            <a:rect r="r" b="b" t="t" l="l"/>
            <a:pathLst>
              <a:path h="6086435" w="4935546">
                <a:moveTo>
                  <a:pt x="0" y="0"/>
                </a:moveTo>
                <a:lnTo>
                  <a:pt x="4935546" y="0"/>
                </a:lnTo>
                <a:lnTo>
                  <a:pt x="4935546" y="6086435"/>
                </a:lnTo>
                <a:lnTo>
                  <a:pt x="0" y="60864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0">
            <a:off x="13771493" y="-924996"/>
            <a:ext cx="5516585" cy="4082273"/>
          </a:xfrm>
          <a:custGeom>
            <a:avLst/>
            <a:gdLst/>
            <a:ahLst/>
            <a:cxnLst/>
            <a:rect r="r" b="b" t="t" l="l"/>
            <a:pathLst>
              <a:path h="4082273" w="5516585">
                <a:moveTo>
                  <a:pt x="0" y="0"/>
                </a:moveTo>
                <a:lnTo>
                  <a:pt x="5516585" y="0"/>
                </a:lnTo>
                <a:lnTo>
                  <a:pt x="5516585" y="4082273"/>
                </a:lnTo>
                <a:lnTo>
                  <a:pt x="0" y="40822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9" id="29"/>
          <p:cNvSpPr txBox="true"/>
          <p:nvPr/>
        </p:nvSpPr>
        <p:spPr>
          <a:xfrm rot="0">
            <a:off x="10473040" y="1066800"/>
            <a:ext cx="6596905" cy="870571"/>
          </a:xfrm>
          <a:prstGeom prst="rect">
            <a:avLst/>
          </a:prstGeom>
        </p:spPr>
        <p:txBody>
          <a:bodyPr anchor="t" rtlCol="false" tIns="0" lIns="0" bIns="0" rIns="0">
            <a:spAutoFit/>
          </a:bodyPr>
          <a:lstStyle/>
          <a:p>
            <a:pPr algn="l">
              <a:lnSpc>
                <a:spcPts val="6718"/>
              </a:lnSpc>
            </a:pPr>
            <a:r>
              <a:rPr lang="en-US" sz="5998">
                <a:solidFill>
                  <a:srgbClr val="000000"/>
                </a:solidFill>
                <a:latin typeface="Lilita One"/>
              </a:rPr>
              <a:t>TARGET CUSTOMER</a:t>
            </a:r>
          </a:p>
        </p:txBody>
      </p:sp>
      <p:pic>
        <p:nvPicPr>
          <p:cNvPr name="Picture 30" id="30"/>
          <p:cNvPicPr>
            <a:picLocks noChangeAspect="true"/>
          </p:cNvPicPr>
          <p:nvPr/>
        </p:nvPicPr>
        <p:blipFill>
          <a:blip r:embed="rId8"/>
          <a:stretch>
            <a:fillRect/>
          </a:stretch>
        </p:blipFill>
        <p:spPr>
          <a:xfrm rot="0">
            <a:off x="14516599" y="5154230"/>
            <a:ext cx="908237" cy="908237"/>
          </a:xfrm>
          <a:prstGeom prst="rect">
            <a:avLst/>
          </a:prstGeom>
        </p:spPr>
      </p:pic>
      <p:grpSp>
        <p:nvGrpSpPr>
          <p:cNvPr name="Group 31" id="31"/>
          <p:cNvGrpSpPr/>
          <p:nvPr/>
        </p:nvGrpSpPr>
        <p:grpSpPr>
          <a:xfrm rot="0">
            <a:off x="3280613" y="7394504"/>
            <a:ext cx="441890" cy="1367718"/>
            <a:chOff x="0" y="0"/>
            <a:chExt cx="847440" cy="2622960"/>
          </a:xfrm>
        </p:grpSpPr>
        <p:sp>
          <p:nvSpPr>
            <p:cNvPr name="Freeform 32" id="32"/>
            <p:cNvSpPr/>
            <p:nvPr/>
          </p:nvSpPr>
          <p:spPr>
            <a:xfrm flipH="false" flipV="false" rot="0">
              <a:off x="0" y="0"/>
              <a:ext cx="847471" cy="2622931"/>
            </a:xfrm>
            <a:custGeom>
              <a:avLst/>
              <a:gdLst/>
              <a:ahLst/>
              <a:cxnLst/>
              <a:rect r="r" b="b" t="t" l="l"/>
              <a:pathLst>
                <a:path h="2622931" w="847471">
                  <a:moveTo>
                    <a:pt x="243205" y="2622931"/>
                  </a:moveTo>
                  <a:lnTo>
                    <a:pt x="0" y="2622931"/>
                  </a:lnTo>
                  <a:lnTo>
                    <a:pt x="596646" y="1315339"/>
                  </a:lnTo>
                  <a:lnTo>
                    <a:pt x="0" y="0"/>
                  </a:lnTo>
                  <a:lnTo>
                    <a:pt x="243205" y="0"/>
                  </a:lnTo>
                  <a:lnTo>
                    <a:pt x="847471" y="1315339"/>
                  </a:lnTo>
                  <a:lnTo>
                    <a:pt x="243205" y="2622931"/>
                  </a:lnTo>
                  <a:close/>
                </a:path>
              </a:pathLst>
            </a:custGeom>
            <a:solidFill>
              <a:srgbClr val="80D12A"/>
            </a:solidFill>
          </p:spPr>
        </p:sp>
      </p:grpSp>
      <p:grpSp>
        <p:nvGrpSpPr>
          <p:cNvPr name="Group 33" id="33"/>
          <p:cNvGrpSpPr/>
          <p:nvPr/>
        </p:nvGrpSpPr>
        <p:grpSpPr>
          <a:xfrm rot="0">
            <a:off x="3280613" y="3677385"/>
            <a:ext cx="441890" cy="1367718"/>
            <a:chOff x="0" y="0"/>
            <a:chExt cx="847440" cy="2622960"/>
          </a:xfrm>
        </p:grpSpPr>
        <p:sp>
          <p:nvSpPr>
            <p:cNvPr name="Freeform 34" id="34"/>
            <p:cNvSpPr/>
            <p:nvPr/>
          </p:nvSpPr>
          <p:spPr>
            <a:xfrm flipH="false" flipV="false" rot="0">
              <a:off x="0" y="0"/>
              <a:ext cx="847471" cy="2622931"/>
            </a:xfrm>
            <a:custGeom>
              <a:avLst/>
              <a:gdLst/>
              <a:ahLst/>
              <a:cxnLst/>
              <a:rect r="r" b="b" t="t" l="l"/>
              <a:pathLst>
                <a:path h="2622931" w="847471">
                  <a:moveTo>
                    <a:pt x="243205" y="2622931"/>
                  </a:moveTo>
                  <a:lnTo>
                    <a:pt x="0" y="2622931"/>
                  </a:lnTo>
                  <a:lnTo>
                    <a:pt x="596646" y="1315339"/>
                  </a:lnTo>
                  <a:lnTo>
                    <a:pt x="0" y="0"/>
                  </a:lnTo>
                  <a:lnTo>
                    <a:pt x="243205" y="0"/>
                  </a:lnTo>
                  <a:lnTo>
                    <a:pt x="847471" y="1315339"/>
                  </a:lnTo>
                  <a:lnTo>
                    <a:pt x="243205" y="2622931"/>
                  </a:lnTo>
                  <a:close/>
                </a:path>
              </a:pathLst>
            </a:custGeom>
            <a:solidFill>
              <a:srgbClr val="80D12A"/>
            </a:solidFill>
          </p:spPr>
        </p:sp>
      </p:grpSp>
      <p:grpSp>
        <p:nvGrpSpPr>
          <p:cNvPr name="Group 35" id="35"/>
          <p:cNvGrpSpPr/>
          <p:nvPr/>
        </p:nvGrpSpPr>
        <p:grpSpPr>
          <a:xfrm rot="0">
            <a:off x="3312398" y="5421779"/>
            <a:ext cx="410105" cy="1367718"/>
            <a:chOff x="0" y="0"/>
            <a:chExt cx="786485" cy="2622960"/>
          </a:xfrm>
        </p:grpSpPr>
        <p:sp>
          <p:nvSpPr>
            <p:cNvPr name="Freeform 36" id="36"/>
            <p:cNvSpPr/>
            <p:nvPr/>
          </p:nvSpPr>
          <p:spPr>
            <a:xfrm flipH="false" flipV="false" rot="0">
              <a:off x="0" y="0"/>
              <a:ext cx="786516" cy="2622931"/>
            </a:xfrm>
            <a:custGeom>
              <a:avLst/>
              <a:gdLst/>
              <a:ahLst/>
              <a:cxnLst/>
              <a:rect r="r" b="b" t="t" l="l"/>
              <a:pathLst>
                <a:path h="2622931" w="786516">
                  <a:moveTo>
                    <a:pt x="225712" y="2622931"/>
                  </a:moveTo>
                  <a:lnTo>
                    <a:pt x="0" y="2622931"/>
                  </a:lnTo>
                  <a:lnTo>
                    <a:pt x="553730" y="1315339"/>
                  </a:lnTo>
                  <a:lnTo>
                    <a:pt x="0" y="0"/>
                  </a:lnTo>
                  <a:lnTo>
                    <a:pt x="225712" y="0"/>
                  </a:lnTo>
                  <a:lnTo>
                    <a:pt x="786516" y="1315339"/>
                  </a:lnTo>
                  <a:lnTo>
                    <a:pt x="225712" y="2622931"/>
                  </a:lnTo>
                  <a:close/>
                </a:path>
              </a:pathLst>
            </a:custGeom>
            <a:solidFill>
              <a:srgbClr val="80D12A"/>
            </a:solidFill>
          </p:spPr>
        </p:sp>
      </p:grpSp>
      <p:grpSp>
        <p:nvGrpSpPr>
          <p:cNvPr name="Group 37" id="37"/>
          <p:cNvGrpSpPr/>
          <p:nvPr/>
        </p:nvGrpSpPr>
        <p:grpSpPr>
          <a:xfrm rot="0">
            <a:off x="3280613" y="1633926"/>
            <a:ext cx="441890" cy="1367718"/>
            <a:chOff x="0" y="0"/>
            <a:chExt cx="847440" cy="2622960"/>
          </a:xfrm>
        </p:grpSpPr>
        <p:sp>
          <p:nvSpPr>
            <p:cNvPr name="Freeform 38" id="38"/>
            <p:cNvSpPr/>
            <p:nvPr/>
          </p:nvSpPr>
          <p:spPr>
            <a:xfrm flipH="false" flipV="false" rot="0">
              <a:off x="0" y="0"/>
              <a:ext cx="847471" cy="2622931"/>
            </a:xfrm>
            <a:custGeom>
              <a:avLst/>
              <a:gdLst/>
              <a:ahLst/>
              <a:cxnLst/>
              <a:rect r="r" b="b" t="t" l="l"/>
              <a:pathLst>
                <a:path h="2622931" w="847471">
                  <a:moveTo>
                    <a:pt x="243205" y="2622931"/>
                  </a:moveTo>
                  <a:lnTo>
                    <a:pt x="0" y="2622931"/>
                  </a:lnTo>
                  <a:lnTo>
                    <a:pt x="596646" y="1315339"/>
                  </a:lnTo>
                  <a:lnTo>
                    <a:pt x="0" y="0"/>
                  </a:lnTo>
                  <a:lnTo>
                    <a:pt x="243205" y="0"/>
                  </a:lnTo>
                  <a:lnTo>
                    <a:pt x="847471" y="1315339"/>
                  </a:lnTo>
                  <a:lnTo>
                    <a:pt x="243205" y="2622931"/>
                  </a:lnTo>
                  <a:close/>
                </a:path>
              </a:pathLst>
            </a:custGeom>
            <a:solidFill>
              <a:srgbClr val="80D12A"/>
            </a:solidFill>
          </p:spPr>
        </p:sp>
      </p:grpSp>
      <p:sp>
        <p:nvSpPr>
          <p:cNvPr name="Freeform 39" id="39"/>
          <p:cNvSpPr/>
          <p:nvPr/>
        </p:nvSpPr>
        <p:spPr>
          <a:xfrm flipH="false" flipV="false" rot="0">
            <a:off x="5543304" y="-1857781"/>
            <a:ext cx="5903940" cy="3660443"/>
          </a:xfrm>
          <a:custGeom>
            <a:avLst/>
            <a:gdLst/>
            <a:ahLst/>
            <a:cxnLst/>
            <a:rect r="r" b="b" t="t" l="l"/>
            <a:pathLst>
              <a:path h="3660443" w="5903940">
                <a:moveTo>
                  <a:pt x="0" y="0"/>
                </a:moveTo>
                <a:lnTo>
                  <a:pt x="5903940" y="0"/>
                </a:lnTo>
                <a:lnTo>
                  <a:pt x="5903940" y="3660443"/>
                </a:lnTo>
                <a:lnTo>
                  <a:pt x="0" y="366044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Tree>
  </p:cSld>
  <p:clrMapOvr>
    <a:masterClrMapping/>
  </p:clrMapOvr>
  <p:transition spd="slow">
    <p:push dir="l"/>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35548" y="1062976"/>
            <a:ext cx="8837492" cy="2795270"/>
          </a:xfrm>
          <a:prstGeom prst="rect">
            <a:avLst/>
          </a:prstGeom>
        </p:spPr>
        <p:txBody>
          <a:bodyPr anchor="t" rtlCol="false" tIns="0" lIns="0" bIns="0" rIns="0">
            <a:spAutoFit/>
          </a:bodyPr>
          <a:lstStyle/>
          <a:p>
            <a:pPr algn="l">
              <a:lnSpc>
                <a:spcPts val="4480"/>
              </a:lnSpc>
            </a:pPr>
            <a:r>
              <a:rPr lang="en-US" sz="3200">
                <a:solidFill>
                  <a:srgbClr val="000000"/>
                </a:solidFill>
                <a:latin typeface="PT Sans"/>
              </a:rPr>
              <a:t>The global inventory management software market is experiencing significant growth due to the increasing demand for automation and efficiency in supply chain operations. According to recent market research reports:</a:t>
            </a:r>
          </a:p>
        </p:txBody>
      </p:sp>
      <p:sp>
        <p:nvSpPr>
          <p:cNvPr name="TextBox 3" id="3"/>
          <p:cNvSpPr txBox="true"/>
          <p:nvPr/>
        </p:nvSpPr>
        <p:spPr>
          <a:xfrm rot="0">
            <a:off x="1635548" y="4674327"/>
            <a:ext cx="10664016" cy="279527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000000"/>
                </a:solidFill>
                <a:latin typeface="PT Sans"/>
              </a:rPr>
              <a:t>The global inventory management software market was valued at approximately USD 3.2 billion in 2020.</a:t>
            </a:r>
          </a:p>
          <a:p>
            <a:pPr algn="l" marL="690881" indent="-345440" lvl="1">
              <a:lnSpc>
                <a:spcPts val="4480"/>
              </a:lnSpc>
              <a:buFont typeface="Arial"/>
              <a:buChar char="•"/>
            </a:pPr>
            <a:r>
              <a:rPr lang="en-US" sz="3200">
                <a:solidFill>
                  <a:srgbClr val="000000"/>
                </a:solidFill>
                <a:latin typeface="PT Sans"/>
              </a:rPr>
              <a:t>It is projected to reach around USD 5.9 billion by 2027, growing at a compound annual growth rate (CAGR) of about 8.5% during the forecast period.</a:t>
            </a:r>
          </a:p>
        </p:txBody>
      </p:sp>
      <p:sp>
        <p:nvSpPr>
          <p:cNvPr name="Freeform 4" id="4"/>
          <p:cNvSpPr/>
          <p:nvPr/>
        </p:nvSpPr>
        <p:spPr>
          <a:xfrm flipH="false" flipV="false" rot="2254691">
            <a:off x="13420891" y="6787565"/>
            <a:ext cx="4935546" cy="6086435"/>
          </a:xfrm>
          <a:custGeom>
            <a:avLst/>
            <a:gdLst/>
            <a:ahLst/>
            <a:cxnLst/>
            <a:rect r="r" b="b" t="t" l="l"/>
            <a:pathLst>
              <a:path h="6086435" w="4935546">
                <a:moveTo>
                  <a:pt x="0" y="0"/>
                </a:moveTo>
                <a:lnTo>
                  <a:pt x="4935546" y="0"/>
                </a:lnTo>
                <a:lnTo>
                  <a:pt x="4935546" y="6086435"/>
                </a:lnTo>
                <a:lnTo>
                  <a:pt x="0" y="60864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771493" y="-924996"/>
            <a:ext cx="5516585" cy="4082273"/>
          </a:xfrm>
          <a:custGeom>
            <a:avLst/>
            <a:gdLst/>
            <a:ahLst/>
            <a:cxnLst/>
            <a:rect r="r" b="b" t="t" l="l"/>
            <a:pathLst>
              <a:path h="4082273" w="5516585">
                <a:moveTo>
                  <a:pt x="0" y="0"/>
                </a:moveTo>
                <a:lnTo>
                  <a:pt x="5516585" y="0"/>
                </a:lnTo>
                <a:lnTo>
                  <a:pt x="5516585" y="4082273"/>
                </a:lnTo>
                <a:lnTo>
                  <a:pt x="0" y="40822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0473040" y="1066800"/>
            <a:ext cx="6596905" cy="870571"/>
          </a:xfrm>
          <a:prstGeom prst="rect">
            <a:avLst/>
          </a:prstGeom>
        </p:spPr>
        <p:txBody>
          <a:bodyPr anchor="t" rtlCol="false" tIns="0" lIns="0" bIns="0" rIns="0">
            <a:spAutoFit/>
          </a:bodyPr>
          <a:lstStyle/>
          <a:p>
            <a:pPr algn="l">
              <a:lnSpc>
                <a:spcPts val="6718"/>
              </a:lnSpc>
            </a:pPr>
            <a:r>
              <a:rPr lang="en-US" sz="5998">
                <a:solidFill>
                  <a:srgbClr val="000000"/>
                </a:solidFill>
                <a:latin typeface="Lilita One"/>
              </a:rPr>
              <a:t>MARKET SIZE</a:t>
            </a:r>
          </a:p>
        </p:txBody>
      </p:sp>
      <p:sp>
        <p:nvSpPr>
          <p:cNvPr name="Freeform 7" id="7"/>
          <p:cNvSpPr/>
          <p:nvPr/>
        </p:nvSpPr>
        <p:spPr>
          <a:xfrm flipH="false" flipV="false" rot="0">
            <a:off x="16251348" y="2828410"/>
            <a:ext cx="1007952" cy="1029836"/>
          </a:xfrm>
          <a:custGeom>
            <a:avLst/>
            <a:gdLst/>
            <a:ahLst/>
            <a:cxnLst/>
            <a:rect r="r" b="b" t="t" l="l"/>
            <a:pathLst>
              <a:path h="1029836" w="1007952">
                <a:moveTo>
                  <a:pt x="0" y="0"/>
                </a:moveTo>
                <a:lnTo>
                  <a:pt x="1007952" y="0"/>
                </a:lnTo>
                <a:lnTo>
                  <a:pt x="1007952" y="1029836"/>
                </a:lnTo>
                <a:lnTo>
                  <a:pt x="0" y="10298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8" id="8"/>
          <p:cNvPicPr>
            <a:picLocks noChangeAspect="true"/>
          </p:cNvPicPr>
          <p:nvPr/>
        </p:nvPicPr>
        <p:blipFill>
          <a:blip r:embed="rId8"/>
          <a:stretch>
            <a:fillRect/>
          </a:stretch>
        </p:blipFill>
        <p:spPr>
          <a:xfrm rot="0">
            <a:off x="13647823" y="3450677"/>
            <a:ext cx="4890823" cy="4443576"/>
          </a:xfrm>
          <a:prstGeom prst="rect">
            <a:avLst/>
          </a:prstGeom>
        </p:spPr>
      </p:pic>
      <p:sp>
        <p:nvSpPr>
          <p:cNvPr name="Freeform 9" id="9"/>
          <p:cNvSpPr/>
          <p:nvPr/>
        </p:nvSpPr>
        <p:spPr>
          <a:xfrm flipH="false" flipV="false" rot="0">
            <a:off x="5477311" y="-2530792"/>
            <a:ext cx="5903940" cy="3660443"/>
          </a:xfrm>
          <a:custGeom>
            <a:avLst/>
            <a:gdLst/>
            <a:ahLst/>
            <a:cxnLst/>
            <a:rect r="r" b="b" t="t" l="l"/>
            <a:pathLst>
              <a:path h="3660443" w="5903940">
                <a:moveTo>
                  <a:pt x="0" y="0"/>
                </a:moveTo>
                <a:lnTo>
                  <a:pt x="5903940" y="0"/>
                </a:lnTo>
                <a:lnTo>
                  <a:pt x="5903940" y="3660443"/>
                </a:lnTo>
                <a:lnTo>
                  <a:pt x="0" y="366044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Tree>
  </p:cSld>
  <p:clrMapOvr>
    <a:masterClrMapping/>
  </p:clrMapOvr>
  <p:transition spd="slow">
    <p:push dir="l"/>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829377">
            <a:off x="6476864" y="4594342"/>
            <a:ext cx="17078686" cy="8353030"/>
          </a:xfrm>
          <a:custGeom>
            <a:avLst/>
            <a:gdLst/>
            <a:ahLst/>
            <a:cxnLst/>
            <a:rect r="r" b="b" t="t" l="l"/>
            <a:pathLst>
              <a:path h="8353030" w="17078686">
                <a:moveTo>
                  <a:pt x="0" y="0"/>
                </a:moveTo>
                <a:lnTo>
                  <a:pt x="17078686" y="0"/>
                </a:lnTo>
                <a:lnTo>
                  <a:pt x="17078686" y="8353030"/>
                </a:lnTo>
                <a:lnTo>
                  <a:pt x="0" y="83530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803937" y="696324"/>
            <a:ext cx="4357618" cy="982643"/>
          </a:xfrm>
          <a:custGeom>
            <a:avLst/>
            <a:gdLst/>
            <a:ahLst/>
            <a:cxnLst/>
            <a:rect r="r" b="b" t="t" l="l"/>
            <a:pathLst>
              <a:path h="982643" w="4357618">
                <a:moveTo>
                  <a:pt x="0" y="0"/>
                </a:moveTo>
                <a:lnTo>
                  <a:pt x="4357617" y="0"/>
                </a:lnTo>
                <a:lnTo>
                  <a:pt x="4357617" y="982643"/>
                </a:lnTo>
                <a:lnTo>
                  <a:pt x="0" y="9826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183764" y="7685654"/>
            <a:ext cx="811913" cy="763381"/>
          </a:xfrm>
          <a:custGeom>
            <a:avLst/>
            <a:gdLst/>
            <a:ahLst/>
            <a:cxnLst/>
            <a:rect r="r" b="b" t="t" l="l"/>
            <a:pathLst>
              <a:path h="763381" w="811913">
                <a:moveTo>
                  <a:pt x="0" y="0"/>
                </a:moveTo>
                <a:lnTo>
                  <a:pt x="811913" y="0"/>
                </a:lnTo>
                <a:lnTo>
                  <a:pt x="811913" y="763381"/>
                </a:lnTo>
                <a:lnTo>
                  <a:pt x="0" y="7633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582466" y="1225746"/>
            <a:ext cx="7063067" cy="870571"/>
          </a:xfrm>
          <a:prstGeom prst="rect">
            <a:avLst/>
          </a:prstGeom>
        </p:spPr>
        <p:txBody>
          <a:bodyPr anchor="t" rtlCol="false" tIns="0" lIns="0" bIns="0" rIns="0">
            <a:spAutoFit/>
          </a:bodyPr>
          <a:lstStyle/>
          <a:p>
            <a:pPr algn="l">
              <a:lnSpc>
                <a:spcPts val="6718"/>
              </a:lnSpc>
            </a:pPr>
            <a:r>
              <a:rPr lang="en-US" sz="5998">
                <a:solidFill>
                  <a:srgbClr val="000000"/>
                </a:solidFill>
                <a:latin typeface="Lilita One"/>
              </a:rPr>
              <a:t>PRODUCT TRACTION</a:t>
            </a:r>
          </a:p>
        </p:txBody>
      </p:sp>
      <p:sp>
        <p:nvSpPr>
          <p:cNvPr name="TextBox 6" id="6"/>
          <p:cNvSpPr txBox="true"/>
          <p:nvPr/>
        </p:nvSpPr>
        <p:spPr>
          <a:xfrm rot="0">
            <a:off x="1582466" y="2529205"/>
            <a:ext cx="8979069" cy="6729095"/>
          </a:xfrm>
          <a:prstGeom prst="rect">
            <a:avLst/>
          </a:prstGeom>
        </p:spPr>
        <p:txBody>
          <a:bodyPr anchor="t" rtlCol="false" tIns="0" lIns="0" bIns="0" rIns="0">
            <a:spAutoFit/>
          </a:bodyPr>
          <a:lstStyle/>
          <a:p>
            <a:pPr algn="l">
              <a:lnSpc>
                <a:spcPts val="4480"/>
              </a:lnSpc>
            </a:pPr>
            <a:r>
              <a:rPr lang="en-US" sz="3200" u="sng">
                <a:solidFill>
                  <a:srgbClr val="000000"/>
                </a:solidFill>
                <a:latin typeface="PT Sans Bold"/>
              </a:rPr>
              <a:t>Development Stage:</a:t>
            </a:r>
            <a:r>
              <a:rPr lang="en-US" sz="3200">
                <a:solidFill>
                  <a:srgbClr val="000000"/>
                </a:solidFill>
                <a:latin typeface="PT Sans"/>
              </a:rPr>
              <a:t> Minimum Viable Product (MVP) undergoing rigorous testing with a diverse group of businesses. This initial phase is crucial for gathering user feedback and ensuring our solution aligns perfectly with market needs. Early market validation indicators include: </a:t>
            </a:r>
          </a:p>
          <a:p>
            <a:pPr algn="l">
              <a:lnSpc>
                <a:spcPts val="4480"/>
              </a:lnSpc>
            </a:pPr>
            <a:r>
              <a:rPr lang="en-US" sz="3200">
                <a:solidFill>
                  <a:srgbClr val="000000"/>
                </a:solidFill>
                <a:latin typeface="PT Sans Bold"/>
              </a:rPr>
              <a:t>a)</a:t>
            </a:r>
            <a:r>
              <a:rPr lang="en-US" sz="3200">
                <a:solidFill>
                  <a:srgbClr val="000000"/>
                </a:solidFill>
                <a:latin typeface="PT Sans"/>
              </a:rPr>
              <a:t> industry reports projecting significant market growth in inventory management software, </a:t>
            </a:r>
          </a:p>
          <a:p>
            <a:pPr algn="l">
              <a:lnSpc>
                <a:spcPts val="4480"/>
              </a:lnSpc>
            </a:pPr>
            <a:r>
              <a:rPr lang="en-US" sz="3200">
                <a:solidFill>
                  <a:srgbClr val="000000"/>
                </a:solidFill>
                <a:latin typeface="PT Sans Bold"/>
              </a:rPr>
              <a:t>b)</a:t>
            </a:r>
            <a:r>
              <a:rPr lang="en-US" sz="3200">
                <a:solidFill>
                  <a:srgbClr val="000000"/>
                </a:solidFill>
                <a:latin typeface="PT Sans"/>
              </a:rPr>
              <a:t> user interviews highlighting a strong demand for the functionalities we offer, and </a:t>
            </a:r>
          </a:p>
          <a:p>
            <a:pPr algn="l">
              <a:lnSpc>
                <a:spcPts val="4480"/>
              </a:lnSpc>
            </a:pPr>
            <a:r>
              <a:rPr lang="en-US" sz="3200">
                <a:solidFill>
                  <a:srgbClr val="000000"/>
                </a:solidFill>
                <a:latin typeface="PT Sans Bold"/>
              </a:rPr>
              <a:t>c)</a:t>
            </a:r>
            <a:r>
              <a:rPr lang="en-US" sz="3200">
                <a:solidFill>
                  <a:srgbClr val="000000"/>
                </a:solidFill>
                <a:latin typeface="PT Sans"/>
              </a:rPr>
              <a:t> high user engagement with our MVP testing program.</a:t>
            </a:r>
          </a:p>
        </p:txBody>
      </p:sp>
      <p:sp>
        <p:nvSpPr>
          <p:cNvPr name="Freeform 7" id="7"/>
          <p:cNvSpPr/>
          <p:nvPr/>
        </p:nvSpPr>
        <p:spPr>
          <a:xfrm flipH="false" flipV="false" rot="0">
            <a:off x="10561534" y="2518159"/>
            <a:ext cx="7726466" cy="7768841"/>
          </a:xfrm>
          <a:custGeom>
            <a:avLst/>
            <a:gdLst/>
            <a:ahLst/>
            <a:cxnLst/>
            <a:rect r="r" b="b" t="t" l="l"/>
            <a:pathLst>
              <a:path h="7768841" w="7726466">
                <a:moveTo>
                  <a:pt x="0" y="0"/>
                </a:moveTo>
                <a:lnTo>
                  <a:pt x="7726466" y="0"/>
                </a:lnTo>
                <a:lnTo>
                  <a:pt x="7726466" y="7768841"/>
                </a:lnTo>
                <a:lnTo>
                  <a:pt x="0" y="77688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7259125" y="-1481967"/>
            <a:ext cx="4780538" cy="2963934"/>
          </a:xfrm>
          <a:custGeom>
            <a:avLst/>
            <a:gdLst/>
            <a:ahLst/>
            <a:cxnLst/>
            <a:rect r="r" b="b" t="t" l="l"/>
            <a:pathLst>
              <a:path h="2963934" w="4780538">
                <a:moveTo>
                  <a:pt x="0" y="0"/>
                </a:moveTo>
                <a:lnTo>
                  <a:pt x="4780538" y="0"/>
                </a:lnTo>
                <a:lnTo>
                  <a:pt x="4780538" y="2963934"/>
                </a:lnTo>
                <a:lnTo>
                  <a:pt x="0" y="29639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Tree>
  </p:cSld>
  <p:clrMapOvr>
    <a:masterClrMapping/>
  </p:clrMapOvr>
  <p:transition spd="slow">
    <p:push dir="l"/>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269836" y="3650229"/>
            <a:ext cx="11979323" cy="8712235"/>
          </a:xfrm>
          <a:custGeom>
            <a:avLst/>
            <a:gdLst/>
            <a:ahLst/>
            <a:cxnLst/>
            <a:rect r="r" b="b" t="t" l="l"/>
            <a:pathLst>
              <a:path h="8712235" w="11979323">
                <a:moveTo>
                  <a:pt x="0" y="0"/>
                </a:moveTo>
                <a:lnTo>
                  <a:pt x="11979323" y="0"/>
                </a:lnTo>
                <a:lnTo>
                  <a:pt x="11979323" y="8712235"/>
                </a:lnTo>
                <a:lnTo>
                  <a:pt x="0" y="87122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215331" y="1871834"/>
            <a:ext cx="4534304" cy="1022486"/>
          </a:xfrm>
          <a:custGeom>
            <a:avLst/>
            <a:gdLst/>
            <a:ahLst/>
            <a:cxnLst/>
            <a:rect r="r" b="b" t="t" l="l"/>
            <a:pathLst>
              <a:path h="1022486" w="4534304">
                <a:moveTo>
                  <a:pt x="0" y="0"/>
                </a:moveTo>
                <a:lnTo>
                  <a:pt x="4534304" y="0"/>
                </a:lnTo>
                <a:lnTo>
                  <a:pt x="4534304" y="1022486"/>
                </a:lnTo>
                <a:lnTo>
                  <a:pt x="0" y="1022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947652" y="2310463"/>
            <a:ext cx="5810799" cy="1718296"/>
          </a:xfrm>
          <a:prstGeom prst="rect">
            <a:avLst/>
          </a:prstGeom>
        </p:spPr>
        <p:txBody>
          <a:bodyPr anchor="t" rtlCol="false" tIns="0" lIns="0" bIns="0" rIns="0">
            <a:spAutoFit/>
          </a:bodyPr>
          <a:lstStyle/>
          <a:p>
            <a:pPr algn="l">
              <a:lnSpc>
                <a:spcPts val="6718"/>
              </a:lnSpc>
            </a:pPr>
            <a:r>
              <a:rPr lang="en-US" sz="5998">
                <a:solidFill>
                  <a:srgbClr val="000000"/>
                </a:solidFill>
                <a:latin typeface="Lilita One"/>
              </a:rPr>
              <a:t>BUSINESS MODEL</a:t>
            </a:r>
          </a:p>
        </p:txBody>
      </p:sp>
      <p:sp>
        <p:nvSpPr>
          <p:cNvPr name="Freeform 5" id="5"/>
          <p:cNvSpPr/>
          <p:nvPr/>
        </p:nvSpPr>
        <p:spPr>
          <a:xfrm flipH="false" flipV="false" rot="0">
            <a:off x="6451695" y="4022590"/>
            <a:ext cx="595880" cy="661170"/>
          </a:xfrm>
          <a:custGeom>
            <a:avLst/>
            <a:gdLst/>
            <a:ahLst/>
            <a:cxnLst/>
            <a:rect r="r" b="b" t="t" l="l"/>
            <a:pathLst>
              <a:path h="661170" w="595880">
                <a:moveTo>
                  <a:pt x="0" y="0"/>
                </a:moveTo>
                <a:lnTo>
                  <a:pt x="595880" y="0"/>
                </a:lnTo>
                <a:lnTo>
                  <a:pt x="595880" y="661170"/>
                </a:lnTo>
                <a:lnTo>
                  <a:pt x="0" y="6611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947652" y="5322877"/>
            <a:ext cx="7466592" cy="4177665"/>
          </a:xfrm>
          <a:prstGeom prst="rect">
            <a:avLst/>
          </a:prstGeom>
        </p:spPr>
        <p:txBody>
          <a:bodyPr anchor="t" rtlCol="false" tIns="0" lIns="0" bIns="0" rIns="0">
            <a:spAutoFit/>
          </a:bodyPr>
          <a:lstStyle/>
          <a:p>
            <a:pPr algn="l">
              <a:lnSpc>
                <a:spcPts val="3360"/>
              </a:lnSpc>
            </a:pPr>
            <a:r>
              <a:rPr lang="en-US" sz="2400">
                <a:solidFill>
                  <a:srgbClr val="000000"/>
                </a:solidFill>
                <a:latin typeface="PT Sans"/>
              </a:rPr>
              <a:t>We will leverage a subscription model with tiered pricing to fit various business sizes. This provides recurring revenue, allows for scalability, and increases customer lifetime value. Basic, Standard, and Enterprise tiers will offer features tailored to specific needs. We may also explore additional revenue streams like data insights and implementation services, but our core focus will be on delivering exceptional value through our platform to ensure customer satisfaction and sustainable growth.</a:t>
            </a:r>
          </a:p>
          <a:p>
            <a:pPr algn="l">
              <a:lnSpc>
                <a:spcPts val="3360"/>
              </a:lnSpc>
            </a:pPr>
          </a:p>
        </p:txBody>
      </p:sp>
      <p:sp>
        <p:nvSpPr>
          <p:cNvPr name="TextBox 7" id="7"/>
          <p:cNvSpPr txBox="true"/>
          <p:nvPr/>
        </p:nvSpPr>
        <p:spPr>
          <a:xfrm rot="0">
            <a:off x="1947652" y="4157345"/>
            <a:ext cx="6861512" cy="986155"/>
          </a:xfrm>
          <a:prstGeom prst="rect">
            <a:avLst/>
          </a:prstGeom>
        </p:spPr>
        <p:txBody>
          <a:bodyPr anchor="t" rtlCol="false" tIns="0" lIns="0" bIns="0" rIns="0">
            <a:spAutoFit/>
          </a:bodyPr>
          <a:lstStyle/>
          <a:p>
            <a:pPr algn="l">
              <a:lnSpc>
                <a:spcPts val="3919"/>
              </a:lnSpc>
            </a:pPr>
            <a:r>
              <a:rPr lang="en-US" sz="2799">
                <a:solidFill>
                  <a:srgbClr val="25BF91"/>
                </a:solidFill>
                <a:latin typeface="Lilita One"/>
              </a:rPr>
              <a:t>MONETIZATION STRATEGY: SUBSCRIPTION-BASED MODEL</a:t>
            </a:r>
          </a:p>
        </p:txBody>
      </p:sp>
      <p:sp>
        <p:nvSpPr>
          <p:cNvPr name="Freeform 8" id="8"/>
          <p:cNvSpPr/>
          <p:nvPr/>
        </p:nvSpPr>
        <p:spPr>
          <a:xfrm flipH="false" flipV="false" rot="0">
            <a:off x="9624538" y="5996370"/>
            <a:ext cx="8663462" cy="4300228"/>
          </a:xfrm>
          <a:custGeom>
            <a:avLst/>
            <a:gdLst/>
            <a:ahLst/>
            <a:cxnLst/>
            <a:rect r="r" b="b" t="t" l="l"/>
            <a:pathLst>
              <a:path h="4300228" w="8663462">
                <a:moveTo>
                  <a:pt x="0" y="0"/>
                </a:moveTo>
                <a:lnTo>
                  <a:pt x="8663462" y="0"/>
                </a:lnTo>
                <a:lnTo>
                  <a:pt x="8663462" y="4300228"/>
                </a:lnTo>
                <a:lnTo>
                  <a:pt x="0" y="43002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6777396" y="-1504062"/>
            <a:ext cx="4984880" cy="3090625"/>
          </a:xfrm>
          <a:custGeom>
            <a:avLst/>
            <a:gdLst/>
            <a:ahLst/>
            <a:cxnLst/>
            <a:rect r="r" b="b" t="t" l="l"/>
            <a:pathLst>
              <a:path h="3090625" w="4984880">
                <a:moveTo>
                  <a:pt x="0" y="0"/>
                </a:moveTo>
                <a:lnTo>
                  <a:pt x="4984880" y="0"/>
                </a:lnTo>
                <a:lnTo>
                  <a:pt x="4984880" y="3090625"/>
                </a:lnTo>
                <a:lnTo>
                  <a:pt x="0" y="30906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Tree>
  </p:cSld>
  <p:clrMapOvr>
    <a:masterClrMapping/>
  </p:clrMapOvr>
  <p:transition spd="slow">
    <p:push dir="l"/>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789023" y="-3520820"/>
            <a:ext cx="11900392" cy="10840175"/>
          </a:xfrm>
          <a:custGeom>
            <a:avLst/>
            <a:gdLst/>
            <a:ahLst/>
            <a:cxnLst/>
            <a:rect r="r" b="b" t="t" l="l"/>
            <a:pathLst>
              <a:path h="10840175" w="11900392">
                <a:moveTo>
                  <a:pt x="0" y="0"/>
                </a:moveTo>
                <a:lnTo>
                  <a:pt x="11900391" y="0"/>
                </a:lnTo>
                <a:lnTo>
                  <a:pt x="11900391" y="10840175"/>
                </a:lnTo>
                <a:lnTo>
                  <a:pt x="0" y="108401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441940" y="1279883"/>
            <a:ext cx="7012714" cy="1581367"/>
          </a:xfrm>
          <a:custGeom>
            <a:avLst/>
            <a:gdLst/>
            <a:ahLst/>
            <a:cxnLst/>
            <a:rect r="r" b="b" t="t" l="l"/>
            <a:pathLst>
              <a:path h="1581367" w="7012714">
                <a:moveTo>
                  <a:pt x="0" y="0"/>
                </a:moveTo>
                <a:lnTo>
                  <a:pt x="7012713" y="0"/>
                </a:lnTo>
                <a:lnTo>
                  <a:pt x="7012713" y="1581367"/>
                </a:lnTo>
                <a:lnTo>
                  <a:pt x="0" y="15813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239525" y="1021070"/>
            <a:ext cx="791476" cy="878198"/>
          </a:xfrm>
          <a:custGeom>
            <a:avLst/>
            <a:gdLst/>
            <a:ahLst/>
            <a:cxnLst/>
            <a:rect r="r" b="b" t="t" l="l"/>
            <a:pathLst>
              <a:path h="878198" w="791476">
                <a:moveTo>
                  <a:pt x="0" y="0"/>
                </a:moveTo>
                <a:lnTo>
                  <a:pt x="791476" y="0"/>
                </a:lnTo>
                <a:lnTo>
                  <a:pt x="791476" y="878197"/>
                </a:lnTo>
                <a:lnTo>
                  <a:pt x="0" y="8781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8493916" y="2337897"/>
            <a:ext cx="9794084" cy="1718296"/>
          </a:xfrm>
          <a:prstGeom prst="rect">
            <a:avLst/>
          </a:prstGeom>
        </p:spPr>
        <p:txBody>
          <a:bodyPr anchor="t" rtlCol="false" tIns="0" lIns="0" bIns="0" rIns="0">
            <a:spAutoFit/>
          </a:bodyPr>
          <a:lstStyle/>
          <a:p>
            <a:pPr algn="l">
              <a:lnSpc>
                <a:spcPts val="6718"/>
              </a:lnSpc>
            </a:pPr>
            <a:r>
              <a:rPr lang="en-US" sz="5998">
                <a:solidFill>
                  <a:srgbClr val="000000"/>
                </a:solidFill>
                <a:latin typeface="Lilita One"/>
              </a:rPr>
              <a:t>COMPETITORS AND COMPETITIVE ADVANTAGE</a:t>
            </a:r>
          </a:p>
        </p:txBody>
      </p:sp>
      <p:sp>
        <p:nvSpPr>
          <p:cNvPr name="TextBox 6" id="6"/>
          <p:cNvSpPr txBox="true"/>
          <p:nvPr/>
        </p:nvSpPr>
        <p:spPr>
          <a:xfrm rot="0">
            <a:off x="8493916" y="4242708"/>
            <a:ext cx="9094339" cy="5471160"/>
          </a:xfrm>
          <a:prstGeom prst="rect">
            <a:avLst/>
          </a:prstGeom>
        </p:spPr>
        <p:txBody>
          <a:bodyPr anchor="t" rtlCol="false" tIns="0" lIns="0" bIns="0" rIns="0">
            <a:spAutoFit/>
          </a:bodyPr>
          <a:lstStyle/>
          <a:p>
            <a:pPr algn="l">
              <a:lnSpc>
                <a:spcPts val="3600"/>
              </a:lnSpc>
            </a:pPr>
            <a:r>
              <a:rPr lang="en-US" sz="2400">
                <a:solidFill>
                  <a:srgbClr val="000000"/>
                </a:solidFill>
                <a:latin typeface="PT Sans"/>
              </a:rPr>
              <a:t>We compete with established (SAP, Oracle, Microsoft Dynamics) and new players (Fishbowl, TradeGecko). Our AI-powered solution with unmatched usability and collaboration features sets us apart.</a:t>
            </a:r>
          </a:p>
          <a:p>
            <a:pPr algn="l" marL="518162" indent="-259081" lvl="1">
              <a:lnSpc>
                <a:spcPts val="3600"/>
              </a:lnSpc>
              <a:buFont typeface="Arial"/>
              <a:buChar char="•"/>
            </a:pPr>
            <a:r>
              <a:rPr lang="en-US" sz="2400">
                <a:solidFill>
                  <a:srgbClr val="000000"/>
                </a:solidFill>
                <a:latin typeface="PT Sans"/>
              </a:rPr>
              <a:t>AI optimizes inventory, minimizes stockouts, and scales to your needs.</a:t>
            </a:r>
          </a:p>
          <a:p>
            <a:pPr algn="l" marL="518162" indent="-259081" lvl="1">
              <a:lnSpc>
                <a:spcPts val="3600"/>
              </a:lnSpc>
              <a:buFont typeface="Arial"/>
              <a:buChar char="•"/>
            </a:pPr>
            <a:r>
              <a:rPr lang="en-US" sz="2400">
                <a:solidFill>
                  <a:srgbClr val="000000"/>
                </a:solidFill>
                <a:latin typeface="PT Sans"/>
              </a:rPr>
              <a:t>User-friendly interface empowers all users, unlike complex competitor offerings.</a:t>
            </a:r>
          </a:p>
          <a:p>
            <a:pPr algn="l" marL="518162" indent="-259081" lvl="1">
              <a:lnSpc>
                <a:spcPts val="3600"/>
              </a:lnSpc>
              <a:buFont typeface="Arial"/>
              <a:buChar char="•"/>
            </a:pPr>
            <a:r>
              <a:rPr lang="en-US" sz="2400">
                <a:solidFill>
                  <a:srgbClr val="000000"/>
                </a:solidFill>
                <a:latin typeface="PT Sans"/>
              </a:rPr>
              <a:t>Streamlined collaboration fosters seamless team communication and workflow.</a:t>
            </a:r>
          </a:p>
          <a:p>
            <a:pPr algn="l">
              <a:lnSpc>
                <a:spcPts val="3600"/>
              </a:lnSpc>
            </a:pPr>
            <a:r>
              <a:rPr lang="en-US" sz="2400">
                <a:solidFill>
                  <a:srgbClr val="000000"/>
                </a:solidFill>
                <a:latin typeface="PT Sans"/>
              </a:rPr>
              <a:t>We empower businesses to optimize inventory management and unlock collaboration through a user-centric approach.</a:t>
            </a:r>
          </a:p>
          <a:p>
            <a:pPr algn="l">
              <a:lnSpc>
                <a:spcPts val="3600"/>
              </a:lnSpc>
            </a:pPr>
          </a:p>
        </p:txBody>
      </p:sp>
      <p:sp>
        <p:nvSpPr>
          <p:cNvPr name="Freeform 7" id="7"/>
          <p:cNvSpPr/>
          <p:nvPr/>
        </p:nvSpPr>
        <p:spPr>
          <a:xfrm flipH="false" flipV="false" rot="0">
            <a:off x="9923445" y="-1512599"/>
            <a:ext cx="4504003" cy="2792482"/>
          </a:xfrm>
          <a:custGeom>
            <a:avLst/>
            <a:gdLst/>
            <a:ahLst/>
            <a:cxnLst/>
            <a:rect r="r" b="b" t="t" l="l"/>
            <a:pathLst>
              <a:path h="2792482" w="4504003">
                <a:moveTo>
                  <a:pt x="0" y="0"/>
                </a:moveTo>
                <a:lnTo>
                  <a:pt x="4504003" y="0"/>
                </a:lnTo>
                <a:lnTo>
                  <a:pt x="4504003" y="2792482"/>
                </a:lnTo>
                <a:lnTo>
                  <a:pt x="0" y="27924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Tree>
  </p:cSld>
  <p:clrMapOvr>
    <a:masterClrMapping/>
  </p:clrMapOvr>
  <p:transition spd="slow">
    <p:push dir="l"/>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998521" y="5943552"/>
            <a:ext cx="9188937" cy="3204642"/>
          </a:xfrm>
          <a:custGeom>
            <a:avLst/>
            <a:gdLst/>
            <a:ahLst/>
            <a:cxnLst/>
            <a:rect r="r" b="b" t="t" l="l"/>
            <a:pathLst>
              <a:path h="3204642" w="9188937">
                <a:moveTo>
                  <a:pt x="9188937" y="0"/>
                </a:moveTo>
                <a:lnTo>
                  <a:pt x="0" y="0"/>
                </a:lnTo>
                <a:lnTo>
                  <a:pt x="0" y="3204642"/>
                </a:lnTo>
                <a:lnTo>
                  <a:pt x="9188937" y="3204642"/>
                </a:lnTo>
                <a:lnTo>
                  <a:pt x="9188937"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5143500"/>
            <a:ext cx="18288000" cy="7867335"/>
            <a:chOff x="0" y="0"/>
            <a:chExt cx="6340094" cy="2727452"/>
          </a:xfrm>
        </p:grpSpPr>
        <p:sp>
          <p:nvSpPr>
            <p:cNvPr name="Freeform 4" id="4"/>
            <p:cNvSpPr/>
            <p:nvPr/>
          </p:nvSpPr>
          <p:spPr>
            <a:xfrm flipH="false" flipV="false" rot="0">
              <a:off x="-11938" y="-127"/>
              <a:ext cx="6405753" cy="2810129"/>
            </a:xfrm>
            <a:custGeom>
              <a:avLst/>
              <a:gdLst/>
              <a:ahLst/>
              <a:cxnLst/>
              <a:rect r="r" b="b" t="t" l="l"/>
              <a:pathLst>
                <a:path h="2810129" w="6405753">
                  <a:moveTo>
                    <a:pt x="6344539" y="2579370"/>
                  </a:moveTo>
                  <a:cubicBezTo>
                    <a:pt x="6225032" y="2610739"/>
                    <a:pt x="6134989" y="2542032"/>
                    <a:pt x="6031484" y="2579370"/>
                  </a:cubicBezTo>
                  <a:cubicBezTo>
                    <a:pt x="5947918" y="2622296"/>
                    <a:pt x="5774182" y="2581783"/>
                    <a:pt x="5662676" y="2716657"/>
                  </a:cubicBezTo>
                  <a:cubicBezTo>
                    <a:pt x="5609590" y="2650998"/>
                    <a:pt x="5529707" y="2747137"/>
                    <a:pt x="5288280" y="2713736"/>
                  </a:cubicBezTo>
                  <a:cubicBezTo>
                    <a:pt x="5287391" y="2762504"/>
                    <a:pt x="5234051" y="2660269"/>
                    <a:pt x="5208143" y="2710688"/>
                  </a:cubicBezTo>
                  <a:cubicBezTo>
                    <a:pt x="5181092" y="2724785"/>
                    <a:pt x="5202174" y="2729611"/>
                    <a:pt x="5169408" y="2681097"/>
                  </a:cubicBezTo>
                  <a:cubicBezTo>
                    <a:pt x="5152009" y="2710307"/>
                    <a:pt x="5136515" y="2744724"/>
                    <a:pt x="5061204" y="2718054"/>
                  </a:cubicBezTo>
                  <a:cubicBezTo>
                    <a:pt x="4888992" y="2675255"/>
                    <a:pt x="5005070" y="2555748"/>
                    <a:pt x="4741418" y="2711958"/>
                  </a:cubicBezTo>
                  <a:cubicBezTo>
                    <a:pt x="4690364" y="2773934"/>
                    <a:pt x="4576699" y="2529332"/>
                    <a:pt x="4518152" y="2727706"/>
                  </a:cubicBezTo>
                  <a:cubicBezTo>
                    <a:pt x="4495927" y="2703703"/>
                    <a:pt x="4502277" y="2678176"/>
                    <a:pt x="4434713" y="2724404"/>
                  </a:cubicBezTo>
                  <a:cubicBezTo>
                    <a:pt x="4353052" y="2583688"/>
                    <a:pt x="4388993" y="2810129"/>
                    <a:pt x="4229735" y="2630678"/>
                  </a:cubicBezTo>
                  <a:cubicBezTo>
                    <a:pt x="4124325" y="2733167"/>
                    <a:pt x="4142232" y="2647188"/>
                    <a:pt x="3952494" y="2673985"/>
                  </a:cubicBezTo>
                  <a:cubicBezTo>
                    <a:pt x="3946398" y="2686939"/>
                    <a:pt x="3861562" y="2546985"/>
                    <a:pt x="3820414" y="2592324"/>
                  </a:cubicBezTo>
                  <a:cubicBezTo>
                    <a:pt x="3744849" y="2663444"/>
                    <a:pt x="3824478" y="2470658"/>
                    <a:pt x="3628517" y="2613660"/>
                  </a:cubicBezTo>
                  <a:cubicBezTo>
                    <a:pt x="3549396" y="2616581"/>
                    <a:pt x="3423793" y="2593467"/>
                    <a:pt x="3348228" y="2620899"/>
                  </a:cubicBezTo>
                  <a:cubicBezTo>
                    <a:pt x="3128137" y="2659380"/>
                    <a:pt x="2869184" y="2391029"/>
                    <a:pt x="2732913" y="2578862"/>
                  </a:cubicBezTo>
                  <a:cubicBezTo>
                    <a:pt x="2596388" y="2573147"/>
                    <a:pt x="2733548" y="2490851"/>
                    <a:pt x="2620391" y="2569845"/>
                  </a:cubicBezTo>
                  <a:cubicBezTo>
                    <a:pt x="2540127" y="2564257"/>
                    <a:pt x="2430145" y="2507615"/>
                    <a:pt x="2260600" y="2601214"/>
                  </a:cubicBezTo>
                  <a:cubicBezTo>
                    <a:pt x="2163826" y="2507869"/>
                    <a:pt x="1953387" y="2629281"/>
                    <a:pt x="1780921" y="2674366"/>
                  </a:cubicBezTo>
                  <a:cubicBezTo>
                    <a:pt x="1655572" y="2620645"/>
                    <a:pt x="1732153" y="2585085"/>
                    <a:pt x="1527937" y="2577719"/>
                  </a:cubicBezTo>
                  <a:cubicBezTo>
                    <a:pt x="1522730" y="2618486"/>
                    <a:pt x="1401064" y="2431542"/>
                    <a:pt x="1242822" y="2514219"/>
                  </a:cubicBezTo>
                  <a:cubicBezTo>
                    <a:pt x="1157097" y="2447417"/>
                    <a:pt x="1153922" y="2426970"/>
                    <a:pt x="1015238" y="2392426"/>
                  </a:cubicBezTo>
                  <a:cubicBezTo>
                    <a:pt x="1003681" y="2341118"/>
                    <a:pt x="926084" y="2455545"/>
                    <a:pt x="812673" y="2341880"/>
                  </a:cubicBezTo>
                  <a:cubicBezTo>
                    <a:pt x="823849" y="2369820"/>
                    <a:pt x="647573" y="2384171"/>
                    <a:pt x="500380" y="2378456"/>
                  </a:cubicBezTo>
                  <a:cubicBezTo>
                    <a:pt x="450342" y="2418461"/>
                    <a:pt x="318897" y="2407412"/>
                    <a:pt x="286639" y="2297303"/>
                  </a:cubicBezTo>
                  <a:cubicBezTo>
                    <a:pt x="296164" y="2252853"/>
                    <a:pt x="55753" y="2355596"/>
                    <a:pt x="15748" y="2150237"/>
                  </a:cubicBezTo>
                  <a:cubicBezTo>
                    <a:pt x="21590" y="1811147"/>
                    <a:pt x="0" y="1459103"/>
                    <a:pt x="21971" y="1133348"/>
                  </a:cubicBezTo>
                  <a:cubicBezTo>
                    <a:pt x="10414" y="1100455"/>
                    <a:pt x="41148" y="1118235"/>
                    <a:pt x="160274" y="1068197"/>
                  </a:cubicBezTo>
                  <a:cubicBezTo>
                    <a:pt x="154432" y="1068832"/>
                    <a:pt x="231521" y="1060323"/>
                    <a:pt x="299466" y="963676"/>
                  </a:cubicBezTo>
                  <a:cubicBezTo>
                    <a:pt x="393446" y="954786"/>
                    <a:pt x="517271" y="920496"/>
                    <a:pt x="601345" y="876808"/>
                  </a:cubicBezTo>
                  <a:cubicBezTo>
                    <a:pt x="798195" y="804291"/>
                    <a:pt x="1148334" y="861187"/>
                    <a:pt x="1703959" y="757936"/>
                  </a:cubicBezTo>
                  <a:cubicBezTo>
                    <a:pt x="1813052" y="727964"/>
                    <a:pt x="1983486" y="698119"/>
                    <a:pt x="2136267" y="653923"/>
                  </a:cubicBezTo>
                  <a:cubicBezTo>
                    <a:pt x="2183511" y="682625"/>
                    <a:pt x="2232533" y="484505"/>
                    <a:pt x="2451481" y="549148"/>
                  </a:cubicBezTo>
                  <a:cubicBezTo>
                    <a:pt x="2574925" y="459486"/>
                    <a:pt x="2834386" y="428244"/>
                    <a:pt x="2954782" y="370078"/>
                  </a:cubicBezTo>
                  <a:cubicBezTo>
                    <a:pt x="3069971" y="428371"/>
                    <a:pt x="3234690" y="359791"/>
                    <a:pt x="3365246" y="358521"/>
                  </a:cubicBezTo>
                  <a:cubicBezTo>
                    <a:pt x="3593084" y="353568"/>
                    <a:pt x="3280283" y="279781"/>
                    <a:pt x="3941191" y="246634"/>
                  </a:cubicBezTo>
                  <a:cubicBezTo>
                    <a:pt x="4057015" y="296799"/>
                    <a:pt x="4163822" y="290068"/>
                    <a:pt x="4347464" y="251460"/>
                  </a:cubicBezTo>
                  <a:cubicBezTo>
                    <a:pt x="4490593" y="280035"/>
                    <a:pt x="4547108" y="297434"/>
                    <a:pt x="4663440" y="260604"/>
                  </a:cubicBezTo>
                  <a:cubicBezTo>
                    <a:pt x="4872990" y="206375"/>
                    <a:pt x="5081270" y="124968"/>
                    <a:pt x="5417312" y="38989"/>
                  </a:cubicBezTo>
                  <a:cubicBezTo>
                    <a:pt x="5440680" y="11176"/>
                    <a:pt x="5415661" y="57404"/>
                    <a:pt x="5664708" y="40259"/>
                  </a:cubicBezTo>
                  <a:cubicBezTo>
                    <a:pt x="5680583" y="41783"/>
                    <a:pt x="5709158" y="123444"/>
                    <a:pt x="5803646" y="65024"/>
                  </a:cubicBezTo>
                  <a:cubicBezTo>
                    <a:pt x="5848731" y="93726"/>
                    <a:pt x="6070092" y="63373"/>
                    <a:pt x="6161278" y="0"/>
                  </a:cubicBezTo>
                  <a:cubicBezTo>
                    <a:pt x="6182741" y="2413"/>
                    <a:pt x="6292977" y="50419"/>
                    <a:pt x="6313424" y="7874"/>
                  </a:cubicBezTo>
                  <a:cubicBezTo>
                    <a:pt x="6405753" y="480187"/>
                    <a:pt x="6289675" y="967359"/>
                    <a:pt x="6351905" y="1457198"/>
                  </a:cubicBezTo>
                  <a:cubicBezTo>
                    <a:pt x="6322441" y="1836928"/>
                    <a:pt x="6344285" y="2161159"/>
                    <a:pt x="6344539" y="2579370"/>
                  </a:cubicBezTo>
                  <a:close/>
                </a:path>
              </a:pathLst>
            </a:custGeom>
            <a:blipFill>
              <a:blip r:embed="rId4"/>
              <a:stretch>
                <a:fillRect l="0" t="-7817" r="0" b="-7817"/>
              </a:stretch>
            </a:blipFill>
          </p:spPr>
        </p:sp>
      </p:grpSp>
      <p:sp>
        <p:nvSpPr>
          <p:cNvPr name="Freeform 5" id="5"/>
          <p:cNvSpPr/>
          <p:nvPr/>
        </p:nvSpPr>
        <p:spPr>
          <a:xfrm flipH="false" flipV="false" rot="0">
            <a:off x="1428862" y="1028700"/>
            <a:ext cx="4534304" cy="1022486"/>
          </a:xfrm>
          <a:custGeom>
            <a:avLst/>
            <a:gdLst/>
            <a:ahLst/>
            <a:cxnLst/>
            <a:rect r="r" b="b" t="t" l="l"/>
            <a:pathLst>
              <a:path h="1022486" w="4534304">
                <a:moveTo>
                  <a:pt x="0" y="0"/>
                </a:moveTo>
                <a:lnTo>
                  <a:pt x="4534304" y="0"/>
                </a:lnTo>
                <a:lnTo>
                  <a:pt x="4534304" y="1022486"/>
                </a:lnTo>
                <a:lnTo>
                  <a:pt x="0" y="10224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0395177" y="1942643"/>
            <a:ext cx="763649" cy="763649"/>
          </a:xfrm>
          <a:custGeom>
            <a:avLst/>
            <a:gdLst/>
            <a:ahLst/>
            <a:cxnLst/>
            <a:rect r="r" b="b" t="t" l="l"/>
            <a:pathLst>
              <a:path h="763649" w="763649">
                <a:moveTo>
                  <a:pt x="0" y="0"/>
                </a:moveTo>
                <a:lnTo>
                  <a:pt x="763649" y="0"/>
                </a:lnTo>
                <a:lnTo>
                  <a:pt x="763649" y="763649"/>
                </a:lnTo>
                <a:lnTo>
                  <a:pt x="0" y="7636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0464433" y="3798153"/>
            <a:ext cx="625137" cy="795987"/>
          </a:xfrm>
          <a:custGeom>
            <a:avLst/>
            <a:gdLst/>
            <a:ahLst/>
            <a:cxnLst/>
            <a:rect r="r" b="b" t="t" l="l"/>
            <a:pathLst>
              <a:path h="795987" w="625137">
                <a:moveTo>
                  <a:pt x="0" y="0"/>
                </a:moveTo>
                <a:lnTo>
                  <a:pt x="625137" y="0"/>
                </a:lnTo>
                <a:lnTo>
                  <a:pt x="625137" y="795988"/>
                </a:lnTo>
                <a:lnTo>
                  <a:pt x="0" y="7959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1742665" y="1571177"/>
            <a:ext cx="7561903" cy="870571"/>
          </a:xfrm>
          <a:prstGeom prst="rect">
            <a:avLst/>
          </a:prstGeom>
        </p:spPr>
        <p:txBody>
          <a:bodyPr anchor="t" rtlCol="false" tIns="0" lIns="0" bIns="0" rIns="0">
            <a:spAutoFit/>
          </a:bodyPr>
          <a:lstStyle/>
          <a:p>
            <a:pPr algn="l">
              <a:lnSpc>
                <a:spcPts val="6718"/>
              </a:lnSpc>
            </a:pPr>
            <a:r>
              <a:rPr lang="en-US" sz="5998">
                <a:solidFill>
                  <a:srgbClr val="000000"/>
                </a:solidFill>
                <a:latin typeface="Lilita One"/>
              </a:rPr>
              <a:t>FUNDING STATUS</a:t>
            </a:r>
          </a:p>
        </p:txBody>
      </p:sp>
      <p:sp>
        <p:nvSpPr>
          <p:cNvPr name="TextBox 9" id="9"/>
          <p:cNvSpPr txBox="true"/>
          <p:nvPr/>
        </p:nvSpPr>
        <p:spPr>
          <a:xfrm rot="0">
            <a:off x="1742665" y="2630092"/>
            <a:ext cx="13111498" cy="2537460"/>
          </a:xfrm>
          <a:prstGeom prst="rect">
            <a:avLst/>
          </a:prstGeom>
        </p:spPr>
        <p:txBody>
          <a:bodyPr anchor="t" rtlCol="false" tIns="0" lIns="0" bIns="0" rIns="0">
            <a:spAutoFit/>
          </a:bodyPr>
          <a:lstStyle/>
          <a:p>
            <a:pPr algn="l">
              <a:lnSpc>
                <a:spcPts val="5039"/>
              </a:lnSpc>
            </a:pPr>
            <a:r>
              <a:rPr lang="en-US" sz="3599">
                <a:solidFill>
                  <a:srgbClr val="000000"/>
                </a:solidFill>
                <a:latin typeface="PT Sans"/>
              </a:rPr>
              <a:t>We are currently in the self-funded development stage. Our Minimum Viable Product (MVP) is undergoing testing with a select group of businesses, and we are actively seeking seed funding to fuel our next phase of growth.</a:t>
            </a:r>
          </a:p>
        </p:txBody>
      </p:sp>
      <p:sp>
        <p:nvSpPr>
          <p:cNvPr name="Freeform 10" id="10"/>
          <p:cNvSpPr/>
          <p:nvPr/>
        </p:nvSpPr>
        <p:spPr>
          <a:xfrm flipH="false" flipV="false" rot="0">
            <a:off x="5543304" y="-1857781"/>
            <a:ext cx="5903940" cy="3660443"/>
          </a:xfrm>
          <a:custGeom>
            <a:avLst/>
            <a:gdLst/>
            <a:ahLst/>
            <a:cxnLst/>
            <a:rect r="r" b="b" t="t" l="l"/>
            <a:pathLst>
              <a:path h="3660443" w="5903940">
                <a:moveTo>
                  <a:pt x="0" y="0"/>
                </a:moveTo>
                <a:lnTo>
                  <a:pt x="5903940" y="0"/>
                </a:lnTo>
                <a:lnTo>
                  <a:pt x="5903940" y="3660443"/>
                </a:lnTo>
                <a:lnTo>
                  <a:pt x="0" y="36604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Tree>
  </p:cSld>
  <p:clrMapOvr>
    <a:masterClrMapping/>
  </p:clrMapOvr>
  <p:transition spd="slow">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DAGIaZE_RRc</dc:identifier>
  <dcterms:modified xsi:type="dcterms:W3CDTF">2011-08-01T06:04:30Z</dcterms:modified>
  <cp:revision>1</cp:revision>
  <dc:title>Managing Organizations Effectively</dc:title>
</cp:coreProperties>
</file>